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435" r:id="rId3"/>
    <p:sldId id="433" r:id="rId4"/>
    <p:sldId id="448" r:id="rId5"/>
    <p:sldId id="442" r:id="rId6"/>
    <p:sldId id="474" r:id="rId7"/>
    <p:sldId id="441" r:id="rId8"/>
    <p:sldId id="443" r:id="rId9"/>
    <p:sldId id="478" r:id="rId10"/>
    <p:sldId id="479" r:id="rId11"/>
    <p:sldId id="473" r:id="rId12"/>
    <p:sldId id="480" r:id="rId13"/>
    <p:sldId id="475" r:id="rId14"/>
    <p:sldId id="476" r:id="rId15"/>
    <p:sldId id="482" r:id="rId16"/>
    <p:sldId id="452" r:id="rId17"/>
  </p:sldIdLst>
  <p:sldSz cx="12192000" cy="6858000"/>
  <p:notesSz cx="6889750" cy="10021888"/>
  <p:custDataLst>
    <p:tags r:id="rId19"/>
  </p:custDataLst>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sektion" id="{1EE08824-D1E7-4E34-A9D0-5B2D783B75B2}">
          <p14:sldIdLst>
            <p14:sldId id="256"/>
            <p14:sldId id="435"/>
            <p14:sldId id="433"/>
            <p14:sldId id="448"/>
            <p14:sldId id="442"/>
            <p14:sldId id="474"/>
            <p14:sldId id="441"/>
            <p14:sldId id="443"/>
            <p14:sldId id="478"/>
            <p14:sldId id="479"/>
            <p14:sldId id="473"/>
            <p14:sldId id="480"/>
            <p14:sldId id="475"/>
            <p14:sldId id="476"/>
            <p14:sldId id="482"/>
            <p14:sldId id="45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567"/>
    <a:srgbClr val="EB0024"/>
    <a:srgbClr val="F0C9C6"/>
    <a:srgbClr val="B2CED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22" autoAdjust="0"/>
    <p:restoredTop sz="71827" autoAdjust="0"/>
  </p:normalViewPr>
  <p:slideViewPr>
    <p:cSldViewPr snapToGrid="0" snapToObjects="1">
      <p:cViewPr varScale="1">
        <p:scale>
          <a:sx n="48" d="100"/>
          <a:sy n="48" d="100"/>
        </p:scale>
        <p:origin x="1344" y="6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1"/>
            <a:ext cx="2985559" cy="502835"/>
          </a:xfrm>
          <a:prstGeom prst="rect">
            <a:avLst/>
          </a:prstGeom>
        </p:spPr>
        <p:txBody>
          <a:bodyPr vert="horz" lIns="94247" tIns="47124" rIns="94247" bIns="47124" rtlCol="0"/>
          <a:lstStyle>
            <a:lvl1pPr algn="l">
              <a:defRPr sz="1200"/>
            </a:lvl1pPr>
          </a:lstStyle>
          <a:p>
            <a:endParaRPr lang="da-DK" dirty="0"/>
          </a:p>
        </p:txBody>
      </p:sp>
      <p:sp>
        <p:nvSpPr>
          <p:cNvPr id="3" name="Pladsholder til dato 2"/>
          <p:cNvSpPr>
            <a:spLocks noGrp="1"/>
          </p:cNvSpPr>
          <p:nvPr>
            <p:ph type="dt" idx="1"/>
          </p:nvPr>
        </p:nvSpPr>
        <p:spPr>
          <a:xfrm>
            <a:off x="3902598" y="1"/>
            <a:ext cx="2985559" cy="502835"/>
          </a:xfrm>
          <a:prstGeom prst="rect">
            <a:avLst/>
          </a:prstGeom>
        </p:spPr>
        <p:txBody>
          <a:bodyPr vert="horz" lIns="94247" tIns="47124" rIns="94247" bIns="47124" rtlCol="0"/>
          <a:lstStyle>
            <a:lvl1pPr algn="r">
              <a:defRPr sz="1200"/>
            </a:lvl1pPr>
          </a:lstStyle>
          <a:p>
            <a:fld id="{ABB77D6A-7005-AA4A-8B92-43E209DF690F}" type="datetimeFigureOut">
              <a:rPr lang="da-DK" smtClean="0"/>
              <a:t>10-09-2021</a:t>
            </a:fld>
            <a:endParaRPr lang="da-DK" dirty="0"/>
          </a:p>
        </p:txBody>
      </p:sp>
      <p:sp>
        <p:nvSpPr>
          <p:cNvPr id="4" name="Pladsholder til slidebillede 3"/>
          <p:cNvSpPr>
            <a:spLocks noGrp="1" noRot="1" noChangeAspect="1"/>
          </p:cNvSpPr>
          <p:nvPr>
            <p:ph type="sldImg" idx="2"/>
          </p:nvPr>
        </p:nvSpPr>
        <p:spPr>
          <a:xfrm>
            <a:off x="439738" y="1254125"/>
            <a:ext cx="6010275" cy="3381375"/>
          </a:xfrm>
          <a:prstGeom prst="rect">
            <a:avLst/>
          </a:prstGeom>
          <a:noFill/>
          <a:ln w="12700">
            <a:solidFill>
              <a:prstClr val="black"/>
            </a:solidFill>
          </a:ln>
        </p:spPr>
        <p:txBody>
          <a:bodyPr vert="horz" lIns="94247" tIns="47124" rIns="94247" bIns="47124" rtlCol="0" anchor="ctr"/>
          <a:lstStyle/>
          <a:p>
            <a:endParaRPr lang="da-DK" dirty="0"/>
          </a:p>
        </p:txBody>
      </p:sp>
      <p:sp>
        <p:nvSpPr>
          <p:cNvPr id="5" name="Pladsholder til noter 4"/>
          <p:cNvSpPr>
            <a:spLocks noGrp="1"/>
          </p:cNvSpPr>
          <p:nvPr>
            <p:ph type="body" sz="quarter" idx="3"/>
          </p:nvPr>
        </p:nvSpPr>
        <p:spPr>
          <a:xfrm>
            <a:off x="688976" y="4823032"/>
            <a:ext cx="5511800" cy="3946119"/>
          </a:xfrm>
          <a:prstGeom prst="rect">
            <a:avLst/>
          </a:prstGeom>
        </p:spPr>
        <p:txBody>
          <a:bodyPr vert="horz" lIns="94247" tIns="47124" rIns="94247" bIns="47124" rtlCol="0"/>
          <a:lstStyle/>
          <a:p>
            <a:r>
              <a:rPr lang="da-DK"/>
              <a:t>Rediger teksttypografien i masteren
Andet niveau
Tredje niveau
Fjerde niveau
Femte niveau</a:t>
            </a:r>
          </a:p>
        </p:txBody>
      </p:sp>
      <p:sp>
        <p:nvSpPr>
          <p:cNvPr id="6" name="Pladsholder til sidefod 5"/>
          <p:cNvSpPr>
            <a:spLocks noGrp="1"/>
          </p:cNvSpPr>
          <p:nvPr>
            <p:ph type="ftr" sz="quarter" idx="4"/>
          </p:nvPr>
        </p:nvSpPr>
        <p:spPr>
          <a:xfrm>
            <a:off x="0" y="9519055"/>
            <a:ext cx="2985559" cy="502834"/>
          </a:xfrm>
          <a:prstGeom prst="rect">
            <a:avLst/>
          </a:prstGeom>
        </p:spPr>
        <p:txBody>
          <a:bodyPr vert="horz" lIns="94247" tIns="47124" rIns="94247" bIns="47124" rtlCol="0" anchor="b"/>
          <a:lstStyle>
            <a:lvl1pPr algn="l">
              <a:defRPr sz="1200"/>
            </a:lvl1pPr>
          </a:lstStyle>
          <a:p>
            <a:endParaRPr lang="da-DK" dirty="0"/>
          </a:p>
        </p:txBody>
      </p:sp>
      <p:sp>
        <p:nvSpPr>
          <p:cNvPr id="7" name="Pladsholder til slidenummer 6"/>
          <p:cNvSpPr>
            <a:spLocks noGrp="1"/>
          </p:cNvSpPr>
          <p:nvPr>
            <p:ph type="sldNum" sz="quarter" idx="5"/>
          </p:nvPr>
        </p:nvSpPr>
        <p:spPr>
          <a:xfrm>
            <a:off x="3902598" y="9519055"/>
            <a:ext cx="2985559" cy="502834"/>
          </a:xfrm>
          <a:prstGeom prst="rect">
            <a:avLst/>
          </a:prstGeom>
        </p:spPr>
        <p:txBody>
          <a:bodyPr vert="horz" lIns="94247" tIns="47124" rIns="94247" bIns="47124" rtlCol="0" anchor="b"/>
          <a:lstStyle>
            <a:lvl1pPr algn="r">
              <a:defRPr sz="1200"/>
            </a:lvl1pPr>
          </a:lstStyle>
          <a:p>
            <a:fld id="{90DCD126-30C1-954D-B268-8EB192EB8BE0}" type="slidenum">
              <a:rPr lang="da-DK" smtClean="0"/>
              <a:t>‹nr.›</a:t>
            </a:fld>
            <a:endParaRPr lang="da-DK" dirty="0"/>
          </a:p>
        </p:txBody>
      </p:sp>
    </p:spTree>
    <p:extLst>
      <p:ext uri="{BB962C8B-B14F-4D97-AF65-F5344CB8AC3E}">
        <p14:creationId xmlns:p14="http://schemas.microsoft.com/office/powerpoint/2010/main" val="3882943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90DCD126-30C1-954D-B268-8EB192EB8BE0}" type="slidenum">
              <a:rPr lang="da-DK" smtClean="0"/>
              <a:t>1</a:t>
            </a:fld>
            <a:endParaRPr lang="da-DK" dirty="0"/>
          </a:p>
        </p:txBody>
      </p:sp>
    </p:spTree>
    <p:extLst>
      <p:ext uri="{BB962C8B-B14F-4D97-AF65-F5344CB8AC3E}">
        <p14:creationId xmlns:p14="http://schemas.microsoft.com/office/powerpoint/2010/main" val="16877272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Den engelske sundhedsstyrelse har undersøgt verdensreligionernes holdning til organdonation og transplantation, og undersøgelsen viser, at langt de fleste religioner støtter principperne bag både donation og transplantation af organer. Kun den japanske tro "Shinto" er imod organdonation. </a:t>
            </a:r>
            <a:endParaRPr lang="da-DK" dirty="0" smtClean="0"/>
          </a:p>
          <a:p>
            <a:endParaRPr lang="da-DK" dirty="0" smtClean="0"/>
          </a:p>
          <a:p>
            <a:r>
              <a:rPr lang="da-DK" sz="1200" kern="1200" dirty="0" smtClean="0">
                <a:solidFill>
                  <a:schemeClr val="tx1"/>
                </a:solidFill>
                <a:effectLst/>
                <a:latin typeface="+mn-lt"/>
                <a:ea typeface="+mn-ea"/>
                <a:cs typeface="+mn-cs"/>
              </a:rPr>
              <a:t>Misforståelser om, hvilke patienter man skal der er potentielle donorer, danner barrierer for at handle. Dette</a:t>
            </a:r>
            <a:r>
              <a:rPr lang="da-DK" sz="1200" kern="1200" baseline="0" dirty="0" smtClean="0">
                <a:solidFill>
                  <a:schemeClr val="tx1"/>
                </a:solidFill>
                <a:effectLst/>
                <a:latin typeface="+mn-lt"/>
                <a:ea typeface="+mn-ea"/>
                <a:cs typeface="+mn-cs"/>
              </a:rPr>
              <a:t> slide og foregående slide illustrerer at hverken alder, </a:t>
            </a:r>
            <a:r>
              <a:rPr lang="da-DK" sz="1200" kern="1200" baseline="0" dirty="0" err="1" smtClean="0">
                <a:solidFill>
                  <a:schemeClr val="tx1"/>
                </a:solidFill>
                <a:effectLst/>
                <a:latin typeface="+mn-lt"/>
                <a:ea typeface="+mn-ea"/>
                <a:cs typeface="+mn-cs"/>
              </a:rPr>
              <a:t>komorbiditet</a:t>
            </a:r>
            <a:r>
              <a:rPr lang="da-DK" sz="1200" kern="1200" baseline="0" dirty="0" smtClean="0">
                <a:solidFill>
                  <a:schemeClr val="tx1"/>
                </a:solidFill>
                <a:effectLst/>
                <a:latin typeface="+mn-lt"/>
                <a:ea typeface="+mn-ea"/>
                <a:cs typeface="+mn-cs"/>
              </a:rPr>
              <a:t> eller tro er en barriere for organdonation. </a:t>
            </a:r>
            <a:endParaRPr lang="da-DK" dirty="0"/>
          </a:p>
        </p:txBody>
      </p:sp>
      <p:sp>
        <p:nvSpPr>
          <p:cNvPr id="4" name="Pladsholder til slidenummer 3"/>
          <p:cNvSpPr>
            <a:spLocks noGrp="1"/>
          </p:cNvSpPr>
          <p:nvPr>
            <p:ph type="sldNum" sz="quarter" idx="5"/>
          </p:nvPr>
        </p:nvSpPr>
        <p:spPr/>
        <p:txBody>
          <a:bodyPr/>
          <a:lstStyle/>
          <a:p>
            <a:fld id="{6EBA1384-33A2-4218-A31B-3CCF62E8AF8D}" type="slidenum">
              <a:rPr lang="da-DK" smtClean="0"/>
              <a:t>10</a:t>
            </a:fld>
            <a:endParaRPr lang="da-DK"/>
          </a:p>
        </p:txBody>
      </p:sp>
    </p:spTree>
    <p:extLst>
      <p:ext uri="{BB962C8B-B14F-4D97-AF65-F5344CB8AC3E}">
        <p14:creationId xmlns:p14="http://schemas.microsoft.com/office/powerpoint/2010/main" val="1555342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Om</a:t>
            </a:r>
            <a:r>
              <a:rPr lang="da-DK" baseline="0" dirty="0" smtClean="0"/>
              <a:t> organdonation er en mulighed vurderes ALTID i samråd med </a:t>
            </a:r>
            <a:r>
              <a:rPr lang="da-DK" b="1" baseline="0" dirty="0" smtClean="0"/>
              <a:t>transplantationskoordinatorer</a:t>
            </a:r>
            <a:r>
              <a:rPr lang="da-DK" baseline="0" dirty="0" smtClean="0"/>
              <a:t> og organernes egnethed vurderes udelukkende af transplantationslægerne. Det er ikke op til intensiv at vurdere, om patientens aktuelle morbiditet og </a:t>
            </a:r>
            <a:r>
              <a:rPr lang="da-DK" baseline="0" dirty="0" err="1" smtClean="0"/>
              <a:t>co</a:t>
            </a:r>
            <a:r>
              <a:rPr lang="da-DK" baseline="0" dirty="0" smtClean="0"/>
              <a:t>-morbiditet forhindrer at donation kan ske. </a:t>
            </a:r>
          </a:p>
          <a:p>
            <a:endParaRPr lang="da-DK" dirty="0" smtClean="0"/>
          </a:p>
          <a:p>
            <a:r>
              <a:rPr lang="da-DK" dirty="0" smtClean="0"/>
              <a:t>Brug National Guideline til</a:t>
            </a:r>
            <a:r>
              <a:rPr lang="da-DK" baseline="0" dirty="0" smtClean="0"/>
              <a:t> at have styr på hvilke oplysninger transplantationskoordinatorerne og lægerne har brug for at </a:t>
            </a:r>
            <a:r>
              <a:rPr lang="da-DK" baseline="0" dirty="0" smtClean="0"/>
              <a:t>vide, </a:t>
            </a:r>
            <a:r>
              <a:rPr lang="da-DK" baseline="0" dirty="0" smtClean="0"/>
              <a:t>for at vurdere om en patient er en mulig donorkandidat. </a:t>
            </a:r>
          </a:p>
          <a:p>
            <a:endParaRPr lang="da-DK" baseline="0" dirty="0" smtClean="0"/>
          </a:p>
        </p:txBody>
      </p:sp>
      <p:sp>
        <p:nvSpPr>
          <p:cNvPr id="4" name="Pladsholder til slidenummer 3"/>
          <p:cNvSpPr>
            <a:spLocks noGrp="1"/>
          </p:cNvSpPr>
          <p:nvPr>
            <p:ph type="sldNum" sz="quarter" idx="10"/>
          </p:nvPr>
        </p:nvSpPr>
        <p:spPr/>
        <p:txBody>
          <a:bodyPr/>
          <a:lstStyle/>
          <a:p>
            <a:fld id="{90DCD126-30C1-954D-B268-8EB192EB8BE0}" type="slidenum">
              <a:rPr lang="da-DK" smtClean="0"/>
              <a:t>11</a:t>
            </a:fld>
            <a:endParaRPr lang="da-DK" dirty="0"/>
          </a:p>
        </p:txBody>
      </p:sp>
    </p:spTree>
    <p:extLst>
      <p:ext uri="{BB962C8B-B14F-4D97-AF65-F5344CB8AC3E}">
        <p14:creationId xmlns:p14="http://schemas.microsoft.com/office/powerpoint/2010/main" val="3113526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42472">
              <a:defRPr/>
            </a:pPr>
            <a:r>
              <a:rPr lang="da-DK" baseline="0" dirty="0" smtClean="0"/>
              <a:t>Efter kontakt til transplantationscentret, hvor det vurderes at patienten umiddelbart er egnet til organdonation og der ikke fremgår forbud mod organdonation, kan samtalen tages med de pårørende.</a:t>
            </a:r>
          </a:p>
          <a:p>
            <a:pPr defTabSz="942472">
              <a:defRPr/>
            </a:pPr>
            <a:r>
              <a:rPr lang="da-DK" baseline="0" dirty="0" smtClean="0"/>
              <a:t>Inden en samtale med pårørende er det vigtigt at have afklaret patientens ønsker om organdonation. Det er udelukkende </a:t>
            </a:r>
            <a:r>
              <a:rPr lang="da-DK" baseline="0" dirty="0" smtClean="0"/>
              <a:t>transplantationskoordinatoren der </a:t>
            </a:r>
            <a:r>
              <a:rPr lang="da-DK" baseline="0" dirty="0" smtClean="0"/>
              <a:t>kan tilgå de data, og ikke personalet der passer patienten på intensiv. </a:t>
            </a:r>
          </a:p>
          <a:p>
            <a:pPr defTabSz="942472">
              <a:defRPr/>
            </a:pPr>
            <a:r>
              <a:rPr lang="da-DK" baseline="0" dirty="0" smtClean="0"/>
              <a:t>Har patienten ikke tilkendegivet sit ønske </a:t>
            </a:r>
            <a:r>
              <a:rPr lang="da-DK" baseline="0" dirty="0" smtClean="0"/>
              <a:t>skal de pårørende træffe beslutningen, men samtalen </a:t>
            </a:r>
            <a:r>
              <a:rPr lang="da-DK" baseline="0" dirty="0" smtClean="0"/>
              <a:t>tager udgangspunkt i </a:t>
            </a:r>
            <a:r>
              <a:rPr lang="da-DK" baseline="0" dirty="0" smtClean="0"/>
              <a:t>hvad man formoder ville være patientens </a:t>
            </a:r>
            <a:r>
              <a:rPr lang="da-DK" baseline="0" dirty="0" smtClean="0"/>
              <a:t>ønske. </a:t>
            </a:r>
          </a:p>
          <a:p>
            <a:pPr defTabSz="942472">
              <a:defRPr/>
            </a:pPr>
            <a:endParaRPr lang="da-DK" baseline="0" dirty="0" smtClean="0"/>
          </a:p>
          <a:p>
            <a:r>
              <a:rPr lang="da-DK" baseline="0" dirty="0" smtClean="0"/>
              <a:t>Det kræver forberedelse at afholde samtaler med pårørende. </a:t>
            </a:r>
            <a:r>
              <a:rPr lang="da-DK" sz="1200" kern="1200" dirty="0" smtClean="0">
                <a:solidFill>
                  <a:schemeClr val="tx1"/>
                </a:solidFill>
                <a:effectLst/>
                <a:latin typeface="+mn-lt"/>
                <a:ea typeface="+mn-ea"/>
                <a:cs typeface="+mn-cs"/>
              </a:rPr>
              <a:t>God kommunikation kan være afgørende for, om organdonation </a:t>
            </a:r>
            <a:r>
              <a:rPr lang="da-DK" sz="1200" kern="1200" dirty="0" smtClean="0">
                <a:solidFill>
                  <a:schemeClr val="tx1"/>
                </a:solidFill>
                <a:effectLst/>
                <a:latin typeface="+mn-lt"/>
                <a:ea typeface="+mn-ea"/>
                <a:cs typeface="+mn-cs"/>
              </a:rPr>
              <a:t>overhovedet</a:t>
            </a:r>
            <a:r>
              <a:rPr lang="da-DK" sz="1200" kern="1200" baseline="0" dirty="0" smtClean="0">
                <a:solidFill>
                  <a:schemeClr val="tx1"/>
                </a:solidFill>
                <a:effectLst/>
                <a:latin typeface="+mn-lt"/>
                <a:ea typeface="+mn-ea"/>
                <a:cs typeface="+mn-cs"/>
              </a:rPr>
              <a:t> </a:t>
            </a:r>
            <a:r>
              <a:rPr lang="da-DK" sz="1200" kern="1200" dirty="0" smtClean="0">
                <a:solidFill>
                  <a:schemeClr val="tx1"/>
                </a:solidFill>
                <a:effectLst/>
                <a:latin typeface="+mn-lt"/>
                <a:ea typeface="+mn-ea"/>
                <a:cs typeface="+mn-cs"/>
              </a:rPr>
              <a:t>bliver </a:t>
            </a:r>
            <a:r>
              <a:rPr lang="da-DK" sz="1200" kern="1200" dirty="0" smtClean="0">
                <a:solidFill>
                  <a:schemeClr val="tx1"/>
                </a:solidFill>
                <a:effectLst/>
                <a:latin typeface="+mn-lt"/>
                <a:ea typeface="+mn-ea"/>
                <a:cs typeface="+mn-cs"/>
              </a:rPr>
              <a:t>en mulighed, og om forløbet opleves tilfredsstillende for de pårørende. </a:t>
            </a:r>
          </a:p>
          <a:p>
            <a:r>
              <a:rPr lang="da-DK" sz="1200" kern="1200" dirty="0" smtClean="0">
                <a:solidFill>
                  <a:schemeClr val="tx1"/>
                </a:solidFill>
                <a:effectLst/>
                <a:latin typeface="+mn-lt"/>
                <a:ea typeface="+mn-ea"/>
                <a:cs typeface="+mn-cs"/>
              </a:rPr>
              <a:t> </a:t>
            </a:r>
          </a:p>
          <a:p>
            <a:r>
              <a:rPr lang="da-DK" sz="1200" kern="1200" dirty="0" smtClean="0">
                <a:solidFill>
                  <a:schemeClr val="tx1"/>
                </a:solidFill>
                <a:effectLst/>
                <a:latin typeface="+mn-lt"/>
                <a:ea typeface="+mn-ea"/>
                <a:cs typeface="+mn-cs"/>
              </a:rPr>
              <a:t>Sundhedspersonalet, </a:t>
            </a:r>
            <a:r>
              <a:rPr lang="da-DK" sz="1200" kern="1200" dirty="0" smtClean="0">
                <a:solidFill>
                  <a:schemeClr val="tx1"/>
                </a:solidFill>
                <a:effectLst/>
                <a:latin typeface="+mn-lt"/>
                <a:ea typeface="+mn-ea"/>
                <a:cs typeface="+mn-cs"/>
              </a:rPr>
              <a:t>der varetager samtalerne bør generelt have en betydelig erfaring med pårørendesamtaler, gode kommunikationsfærdigheder samt kendskab til donationsprocessen. </a:t>
            </a:r>
            <a:r>
              <a:rPr lang="da-DK" sz="1200" kern="1200" dirty="0" smtClean="0">
                <a:solidFill>
                  <a:schemeClr val="tx1"/>
                </a:solidFill>
                <a:effectLst/>
                <a:latin typeface="+mn-lt"/>
                <a:ea typeface="+mn-ea"/>
                <a:cs typeface="+mn-cs"/>
              </a:rPr>
              <a:t>For</a:t>
            </a:r>
            <a:r>
              <a:rPr lang="da-DK" sz="1200" kern="1200" baseline="0" dirty="0" smtClean="0">
                <a:solidFill>
                  <a:schemeClr val="tx1"/>
                </a:solidFill>
                <a:effectLst/>
                <a:latin typeface="+mn-lt"/>
                <a:ea typeface="+mn-ea"/>
                <a:cs typeface="+mn-cs"/>
              </a:rPr>
              <a:t> at kunne tilegne sig kompetencer til samtalerne om hjernedød og organdonation kan man deltage </a:t>
            </a:r>
            <a:r>
              <a:rPr lang="da-DK" sz="1200" kern="1200" dirty="0" smtClean="0">
                <a:solidFill>
                  <a:schemeClr val="tx1"/>
                </a:solidFill>
                <a:effectLst/>
                <a:latin typeface="+mn-lt"/>
                <a:ea typeface="+mn-ea"/>
                <a:cs typeface="+mn-cs"/>
              </a:rPr>
              <a:t>i </a:t>
            </a:r>
            <a:r>
              <a:rPr lang="da-DK" sz="1200" kern="1200" dirty="0" smtClean="0">
                <a:solidFill>
                  <a:schemeClr val="tx1"/>
                </a:solidFill>
                <a:effectLst/>
                <a:latin typeface="+mn-lt"/>
                <a:ea typeface="+mn-ea"/>
                <a:cs typeface="+mn-cs"/>
              </a:rPr>
              <a:t>kommunikationskurset om hjernedød og organdonation, som udbydes af Dansk Center for Organdonation (DCO).</a:t>
            </a:r>
          </a:p>
          <a:p>
            <a:r>
              <a:rPr lang="da-DK" sz="1200" i="1" kern="1200" dirty="0" smtClean="0">
                <a:solidFill>
                  <a:schemeClr val="tx1"/>
                </a:solidFill>
                <a:effectLst/>
                <a:latin typeface="+mn-lt"/>
                <a:ea typeface="+mn-ea"/>
                <a:cs typeface="+mn-cs"/>
              </a:rPr>
              <a:t> </a:t>
            </a:r>
            <a:endParaRPr lang="da-DK" sz="1200" kern="1200" dirty="0" smtClean="0">
              <a:solidFill>
                <a:schemeClr val="tx1"/>
              </a:solidFill>
              <a:effectLst/>
              <a:latin typeface="+mn-lt"/>
              <a:ea typeface="+mn-ea"/>
              <a:cs typeface="+mn-cs"/>
            </a:endParaRPr>
          </a:p>
          <a:p>
            <a:r>
              <a:rPr lang="da-DK" sz="1200" kern="1200" dirty="0" smtClean="0">
                <a:solidFill>
                  <a:schemeClr val="tx1"/>
                </a:solidFill>
                <a:effectLst/>
                <a:latin typeface="+mn-lt"/>
                <a:ea typeface="+mn-ea"/>
                <a:cs typeface="+mn-cs"/>
              </a:rPr>
              <a:t>Udrykningssygeplejersken </a:t>
            </a:r>
            <a:r>
              <a:rPr lang="da-DK" sz="1200" kern="1200" dirty="0" smtClean="0">
                <a:solidFill>
                  <a:schemeClr val="tx1"/>
                </a:solidFill>
                <a:effectLst/>
                <a:latin typeface="+mn-lt"/>
                <a:ea typeface="+mn-ea"/>
                <a:cs typeface="+mn-cs"/>
              </a:rPr>
              <a:t>er en erfaren </a:t>
            </a:r>
            <a:r>
              <a:rPr lang="da-DK" sz="1200" kern="1200" dirty="0" err="1" smtClean="0">
                <a:solidFill>
                  <a:schemeClr val="tx1"/>
                </a:solidFill>
                <a:effectLst/>
                <a:latin typeface="+mn-lt"/>
                <a:ea typeface="+mn-ea"/>
                <a:cs typeface="+mn-cs"/>
              </a:rPr>
              <a:t>neurointensiv</a:t>
            </a:r>
            <a:r>
              <a:rPr lang="da-DK" sz="1200" kern="1200" baseline="0" dirty="0" smtClean="0">
                <a:solidFill>
                  <a:schemeClr val="tx1"/>
                </a:solidFill>
                <a:effectLst/>
                <a:latin typeface="+mn-lt"/>
                <a:ea typeface="+mn-ea"/>
                <a:cs typeface="+mn-cs"/>
              </a:rPr>
              <a:t> sygeplejerske med </a:t>
            </a:r>
            <a:r>
              <a:rPr lang="da-DK" sz="1200" kern="1200" dirty="0" smtClean="0">
                <a:solidFill>
                  <a:schemeClr val="tx1"/>
                </a:solidFill>
                <a:effectLst/>
                <a:latin typeface="+mn-lt"/>
                <a:ea typeface="+mn-ea"/>
                <a:cs typeface="+mn-cs"/>
              </a:rPr>
              <a:t>praktisk </a:t>
            </a:r>
            <a:r>
              <a:rPr lang="da-DK" sz="1200" kern="1200" dirty="0" smtClean="0">
                <a:solidFill>
                  <a:schemeClr val="tx1"/>
                </a:solidFill>
                <a:effectLst/>
                <a:latin typeface="+mn-lt"/>
                <a:ea typeface="+mn-ea"/>
                <a:cs typeface="+mn-cs"/>
              </a:rPr>
              <a:t>erfaring fra en </a:t>
            </a:r>
            <a:r>
              <a:rPr lang="da-DK" sz="1200" kern="1200" dirty="0" smtClean="0">
                <a:solidFill>
                  <a:schemeClr val="tx1"/>
                </a:solidFill>
                <a:effectLst/>
                <a:latin typeface="+mn-lt"/>
                <a:ea typeface="+mn-ea"/>
                <a:cs typeface="+mn-cs"/>
              </a:rPr>
              <a:t>række organdonationsforløb. Hun har kendskab til hvordan</a:t>
            </a:r>
            <a:r>
              <a:rPr lang="da-DK" sz="1200" kern="1200" baseline="0" dirty="0" smtClean="0">
                <a:solidFill>
                  <a:schemeClr val="tx1"/>
                </a:solidFill>
                <a:effectLst/>
                <a:latin typeface="+mn-lt"/>
                <a:ea typeface="+mn-ea"/>
                <a:cs typeface="+mn-cs"/>
              </a:rPr>
              <a:t> samtalen kan bygges op, hvordan de pårørende kan reagere og hvordan man bedste støtter dem i den særlige situation. Forløbet adskiller sig nemlig her fra det vanlige afskedsforløb på intensiv fordi det for de pårørende nu bliver et afskedsforløb mens det for sundhedspersonalet også kan blive et organdonationsforløb</a:t>
            </a:r>
            <a:r>
              <a:rPr lang="da-DK" sz="1200" kern="1200" dirty="0" smtClean="0">
                <a:solidFill>
                  <a:schemeClr val="tx1"/>
                </a:solidFill>
                <a:effectLst/>
                <a:latin typeface="+mn-lt"/>
                <a:ea typeface="+mn-ea"/>
                <a:cs typeface="+mn-cs"/>
              </a:rPr>
              <a:t>. </a:t>
            </a:r>
            <a:r>
              <a:rPr lang="da-DK" sz="1200" kern="1200" dirty="0" smtClean="0">
                <a:solidFill>
                  <a:schemeClr val="tx1"/>
                </a:solidFill>
                <a:effectLst/>
                <a:latin typeface="+mn-lt"/>
                <a:ea typeface="+mn-ea"/>
                <a:cs typeface="+mn-cs"/>
              </a:rPr>
              <a:t>Det er med baggrund i denne erfaring, at udrykningssygeplejersken skal deltage i den formelle samtale om </a:t>
            </a:r>
            <a:r>
              <a:rPr lang="da-DK" sz="1200" kern="1200" dirty="0" smtClean="0">
                <a:solidFill>
                  <a:schemeClr val="tx1"/>
                </a:solidFill>
                <a:effectLst/>
                <a:latin typeface="+mn-lt"/>
                <a:ea typeface="+mn-ea"/>
                <a:cs typeface="+mn-cs"/>
              </a:rPr>
              <a:t>organdonation. </a:t>
            </a:r>
            <a:endParaRPr lang="da-DK" sz="1200" kern="1200" dirty="0" smtClean="0">
              <a:solidFill>
                <a:schemeClr val="tx1"/>
              </a:solidFill>
              <a:effectLst/>
              <a:latin typeface="+mn-lt"/>
              <a:ea typeface="+mn-ea"/>
              <a:cs typeface="+mn-cs"/>
            </a:endParaRPr>
          </a:p>
          <a:p>
            <a:r>
              <a:rPr lang="da-DK" sz="1200" i="1" kern="1200" dirty="0" smtClean="0">
                <a:solidFill>
                  <a:schemeClr val="tx1"/>
                </a:solidFill>
                <a:effectLst/>
                <a:latin typeface="+mn-lt"/>
                <a:ea typeface="+mn-ea"/>
                <a:cs typeface="+mn-cs"/>
              </a:rPr>
              <a:t> </a:t>
            </a:r>
            <a:endParaRPr lang="da-DK" sz="1200" kern="1200" dirty="0" smtClean="0">
              <a:solidFill>
                <a:schemeClr val="tx1"/>
              </a:solidFill>
              <a:effectLst/>
              <a:latin typeface="+mn-lt"/>
              <a:ea typeface="+mn-ea"/>
              <a:cs typeface="+mn-cs"/>
            </a:endParaRPr>
          </a:p>
          <a:p>
            <a:r>
              <a:rPr lang="da-DK" sz="1200" kern="1200" dirty="0" smtClean="0">
                <a:solidFill>
                  <a:schemeClr val="tx1"/>
                </a:solidFill>
                <a:effectLst/>
                <a:latin typeface="+mn-lt"/>
                <a:ea typeface="+mn-ea"/>
                <a:cs typeface="+mn-cs"/>
              </a:rPr>
              <a:t>Danske og udenlandske erfaringer viser, at det har stor betydning for de pårørende at samtalerne om hjernedød og organdonation er opdelt. Forstået på den måde, at de pårørende skal forstå, at der ikke længere er håb for at patienten overlever, før </a:t>
            </a:r>
            <a:r>
              <a:rPr lang="da-DK" sz="1200" kern="1200" dirty="0" smtClean="0">
                <a:solidFill>
                  <a:schemeClr val="tx1"/>
                </a:solidFill>
                <a:effectLst/>
                <a:latin typeface="+mn-lt"/>
                <a:ea typeface="+mn-ea"/>
                <a:cs typeface="+mn-cs"/>
              </a:rPr>
              <a:t>man påbegynder </a:t>
            </a:r>
            <a:r>
              <a:rPr lang="da-DK" sz="1200" kern="1200" dirty="0" smtClean="0">
                <a:solidFill>
                  <a:schemeClr val="tx1"/>
                </a:solidFill>
                <a:effectLst/>
                <a:latin typeface="+mn-lt"/>
                <a:ea typeface="+mn-ea"/>
                <a:cs typeface="+mn-cs"/>
              </a:rPr>
              <a:t>samtalen om organdonation. </a:t>
            </a:r>
            <a:endParaRPr lang="da-DK" baseline="0" dirty="0" smtClean="0"/>
          </a:p>
          <a:p>
            <a:pPr defTabSz="942472">
              <a:defRPr/>
            </a:pPr>
            <a:endParaRPr lang="da-DK" baseline="0" dirty="0" smtClean="0"/>
          </a:p>
          <a:p>
            <a:pPr defTabSz="942472">
              <a:defRPr/>
            </a:pPr>
            <a:endParaRPr lang="da-DK" baseline="0" dirty="0" smtClean="0"/>
          </a:p>
          <a:p>
            <a:r>
              <a:rPr lang="da-DK" sz="1200" kern="1200" dirty="0" smtClean="0">
                <a:solidFill>
                  <a:schemeClr val="tx1"/>
                </a:solidFill>
                <a:effectLst/>
                <a:latin typeface="+mn-lt"/>
                <a:ea typeface="+mn-ea"/>
                <a:cs typeface="+mn-cs"/>
              </a:rPr>
              <a:t>https://www.organdonation.dk/siteassets/2.-national-guideline/dokumentsamling---ng/vejledning-i-kommunikation-med-parorende-om-hjernedod-og-organdonation.pdf </a:t>
            </a:r>
          </a:p>
          <a:p>
            <a:r>
              <a:rPr lang="da-DK" sz="1200" kern="1200" dirty="0" smtClean="0">
                <a:solidFill>
                  <a:schemeClr val="tx1"/>
                </a:solidFill>
                <a:effectLst/>
                <a:latin typeface="+mn-lt"/>
                <a:ea typeface="+mn-ea"/>
                <a:cs typeface="+mn-cs"/>
              </a:rPr>
              <a:t>Vejledningen om kommunikation</a:t>
            </a:r>
            <a:r>
              <a:rPr lang="da-DK" sz="1200" kern="1200" baseline="0" dirty="0" smtClean="0">
                <a:solidFill>
                  <a:schemeClr val="tx1"/>
                </a:solidFill>
                <a:effectLst/>
                <a:latin typeface="+mn-lt"/>
                <a:ea typeface="+mn-ea"/>
                <a:cs typeface="+mn-cs"/>
              </a:rPr>
              <a:t> med pårørende findes </a:t>
            </a:r>
            <a:r>
              <a:rPr lang="da-DK" sz="1200" kern="1200" baseline="0" dirty="0" smtClean="0">
                <a:solidFill>
                  <a:schemeClr val="tx1"/>
                </a:solidFill>
                <a:effectLst/>
                <a:latin typeface="+mn-lt"/>
                <a:ea typeface="+mn-ea"/>
                <a:cs typeface="+mn-cs"/>
              </a:rPr>
              <a:t>under baggrundsmateriale i National Guideline punkt 5. </a:t>
            </a:r>
            <a:endParaRPr lang="da-DK" sz="1200" kern="1200" dirty="0" smtClean="0">
              <a:solidFill>
                <a:schemeClr val="tx1"/>
              </a:solidFill>
              <a:effectLst/>
              <a:latin typeface="+mn-lt"/>
              <a:ea typeface="+mn-ea"/>
              <a:cs typeface="+mn-cs"/>
            </a:endParaRPr>
          </a:p>
          <a:p>
            <a:endParaRPr lang="da-DK" dirty="0" smtClean="0"/>
          </a:p>
          <a:p>
            <a:pPr defTabSz="942472">
              <a:defRPr/>
            </a:pPr>
            <a:endParaRPr lang="da-DK" baseline="0" dirty="0" smtClean="0"/>
          </a:p>
          <a:p>
            <a:pPr defTabSz="942472">
              <a:defRPr/>
            </a:pPr>
            <a:endParaRPr lang="da-DK" dirty="0" smtClean="0"/>
          </a:p>
          <a:p>
            <a:endParaRPr lang="da-DK" dirty="0"/>
          </a:p>
        </p:txBody>
      </p:sp>
      <p:sp>
        <p:nvSpPr>
          <p:cNvPr id="4" name="Pladsholder til slidenummer 3"/>
          <p:cNvSpPr>
            <a:spLocks noGrp="1"/>
          </p:cNvSpPr>
          <p:nvPr>
            <p:ph type="sldNum" sz="quarter" idx="5"/>
          </p:nvPr>
        </p:nvSpPr>
        <p:spPr/>
        <p:txBody>
          <a:bodyPr/>
          <a:lstStyle/>
          <a:p>
            <a:fld id="{90DCD126-30C1-954D-B268-8EB192EB8BE0}" type="slidenum">
              <a:rPr lang="da-DK" smtClean="0"/>
              <a:t>12</a:t>
            </a:fld>
            <a:endParaRPr lang="da-DK" dirty="0"/>
          </a:p>
        </p:txBody>
      </p:sp>
    </p:spTree>
    <p:extLst>
      <p:ext uri="{BB962C8B-B14F-4D97-AF65-F5344CB8AC3E}">
        <p14:creationId xmlns:p14="http://schemas.microsoft.com/office/powerpoint/2010/main" val="22046217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Når det er afklaret med transplantationscentret at patienten er umiddelbart</a:t>
            </a:r>
            <a:r>
              <a:rPr lang="da-DK" baseline="0" dirty="0" smtClean="0"/>
              <a:t> egnet til donation, skal samtykke til donation dokumenteres uanset om samtykket er opnået fra patienten selv via Organdonorregistret eller om samtykket </a:t>
            </a:r>
            <a:r>
              <a:rPr lang="da-DK" baseline="0" dirty="0" smtClean="0"/>
              <a:t>opnås </a:t>
            </a:r>
            <a:r>
              <a:rPr lang="da-DK" baseline="0" dirty="0" smtClean="0"/>
              <a:t>fra de pårørende.</a:t>
            </a:r>
          </a:p>
          <a:p>
            <a:endParaRPr lang="da-DK" baseline="0" dirty="0" smtClean="0"/>
          </a:p>
          <a:p>
            <a:r>
              <a:rPr lang="da-DK" dirty="0" smtClean="0"/>
              <a:t>M.h.t. forskning:</a:t>
            </a:r>
            <a:r>
              <a:rPr lang="da-DK" baseline="0" dirty="0" smtClean="0"/>
              <a:t> </a:t>
            </a:r>
            <a:r>
              <a:rPr lang="da-DK" dirty="0" smtClean="0"/>
              <a:t>Der er tale om et generelt samtykke til forskning, som har til hensigt at forbedre transplantationsresultaterne. Det betyder, at der ikke skal informeres om aktuelle forskningsprojekter. Forskningen kan bestå af undersøgelser på donor og på organerne, efter de er udtaget. Undersøgelserne vil ikke være mere omfattende end de undersøgelser, man i forvejen foretager ved en organdonation Forskningen må som udgangspunkt ikke forhindre eller forsinke at organerne kan transplanteres. Organer må ikke udtages alene til forskningsformål. </a:t>
            </a:r>
          </a:p>
          <a:p>
            <a:endParaRPr lang="da-DK" dirty="0" smtClean="0"/>
          </a:p>
          <a:p>
            <a:r>
              <a:rPr lang="da-DK" dirty="0" smtClean="0"/>
              <a:t>Dateringen af skriftligt samtykke er vigtig. I forbindelse med at afdelingen kontakter transplantationscentret for at få afklaret, om patienten umiddelbart er medicinsk egnet som organdonor, vil transplantationscentret samtidig undersøge om</a:t>
            </a:r>
            <a:r>
              <a:rPr lang="da-DK" baseline="0" dirty="0" smtClean="0"/>
              <a:t> </a:t>
            </a:r>
            <a:r>
              <a:rPr lang="da-DK" dirty="0" smtClean="0"/>
              <a:t>og hvornår, patienten er registreret i Organdonorregistret. </a:t>
            </a:r>
          </a:p>
          <a:p>
            <a:r>
              <a:rPr lang="da-DK" dirty="0" smtClean="0"/>
              <a:t>Hvis patienten har givet tilladelse til organdonation, informeres afdelingen, om tilladelsen gælder alle organer, eller om der er begrænset tilladelse - og i givet fald hvilke organer, der er givet tilladelse til. Samtidig informeres der om, hvornår tilladelsen er givet. Såfremt hel eller begrænset tilladelse fra patienten er dateret: • </a:t>
            </a:r>
            <a:r>
              <a:rPr lang="da-DK" b="1" dirty="0" smtClean="0"/>
              <a:t>før 2001 </a:t>
            </a:r>
            <a:r>
              <a:rPr lang="da-DK" dirty="0" smtClean="0"/>
              <a:t>– skal de nærmeste pårørende også give samtykke til organdonation og forskning • </a:t>
            </a:r>
            <a:r>
              <a:rPr lang="da-DK" b="1" dirty="0" smtClean="0"/>
              <a:t>efter 2001 </a:t>
            </a:r>
            <a:r>
              <a:rPr lang="da-DK" dirty="0" smtClean="0"/>
              <a:t>– skal de nærmeste pårørende kun give samtykke, hvis det er anført, at samtykket er givet under forudsætning af de pårørendes accept • </a:t>
            </a:r>
            <a:r>
              <a:rPr lang="da-DK" b="1" dirty="0" smtClean="0"/>
              <a:t>mellem 2001-2019</a:t>
            </a:r>
            <a:r>
              <a:rPr lang="da-DK" dirty="0" smtClean="0"/>
              <a:t> – skal de nærmeste pårørende tage stilling til forskning Hvis patienten har nedlagt forbud mod organdonation, kan denne beslutning ikke ændres. Hvis der er givet samtykke til organdonation, skal dette journalføres. Pårørende skal ikke skrive under på, at de har givet samtykke.</a:t>
            </a:r>
          </a:p>
          <a:p>
            <a:endParaRPr lang="da-DK" dirty="0" smtClean="0"/>
          </a:p>
          <a:p>
            <a:r>
              <a:rPr lang="da-DK" dirty="0" smtClean="0"/>
              <a:t>I</a:t>
            </a:r>
            <a:r>
              <a:rPr lang="da-DK" baseline="0" dirty="0" smtClean="0"/>
              <a:t> Sundhedslovens § 53 kan man læse om bestemmelser for transplantation fra afdøde og samtykke her til. Link findes i National Guideline punkt 5: Under baggrundsmateriale. I National guideline kan du ligeledes læse om hvem der juridisk er ”nærmeste pårørende”. </a:t>
            </a:r>
            <a:endParaRPr lang="da-DK" dirty="0"/>
          </a:p>
        </p:txBody>
      </p:sp>
      <p:sp>
        <p:nvSpPr>
          <p:cNvPr id="4" name="Pladsholder til slidenummer 3"/>
          <p:cNvSpPr>
            <a:spLocks noGrp="1"/>
          </p:cNvSpPr>
          <p:nvPr>
            <p:ph type="sldNum" sz="quarter" idx="10"/>
          </p:nvPr>
        </p:nvSpPr>
        <p:spPr/>
        <p:txBody>
          <a:bodyPr/>
          <a:lstStyle/>
          <a:p>
            <a:fld id="{90DCD126-30C1-954D-B268-8EB192EB8BE0}" type="slidenum">
              <a:rPr lang="da-DK" smtClean="0"/>
              <a:t>13</a:t>
            </a:fld>
            <a:endParaRPr lang="da-DK" dirty="0"/>
          </a:p>
        </p:txBody>
      </p:sp>
    </p:spTree>
    <p:extLst>
      <p:ext uri="{BB962C8B-B14F-4D97-AF65-F5344CB8AC3E}">
        <p14:creationId xmlns:p14="http://schemas.microsoft.com/office/powerpoint/2010/main" val="32947498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1" i="0" kern="1200" dirty="0" smtClean="0">
                <a:solidFill>
                  <a:schemeClr val="tx1"/>
                </a:solidFill>
                <a:effectLst/>
                <a:latin typeface="+mn-lt"/>
                <a:ea typeface="+mn-ea"/>
                <a:cs typeface="+mn-cs"/>
              </a:rPr>
              <a:t>403</a:t>
            </a:r>
            <a:r>
              <a:rPr lang="da-DK" sz="1200" b="0" i="0" kern="1200" dirty="0" smtClean="0">
                <a:solidFill>
                  <a:schemeClr val="tx1"/>
                </a:solidFill>
                <a:effectLst/>
                <a:latin typeface="+mn-lt"/>
                <a:ea typeface="+mn-ea"/>
                <a:cs typeface="+mn-cs"/>
              </a:rPr>
              <a:t> patienter blev transplanteret i 2020 med organer fra danske og udenlandske donorer. </a:t>
            </a:r>
          </a:p>
          <a:p>
            <a:r>
              <a:rPr lang="da-DK" sz="1200" b="0" i="0" kern="1200" dirty="0" smtClean="0">
                <a:solidFill>
                  <a:schemeClr val="tx1"/>
                </a:solidFill>
                <a:effectLst/>
                <a:latin typeface="+mn-lt"/>
                <a:ea typeface="+mn-ea"/>
                <a:cs typeface="+mn-cs"/>
              </a:rPr>
              <a:t>Danmark indgår i et samarbejde med norden om udveksling af organer såfremt der ikke er et match til en dansk modtager af et organ fra en afdød organdonor.</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i="0" kern="1200" dirty="0" smtClean="0">
                <a:solidFill>
                  <a:schemeClr val="tx1"/>
                </a:solidFill>
                <a:effectLst/>
                <a:latin typeface="+mn-lt"/>
                <a:ea typeface="+mn-ea"/>
                <a:cs typeface="+mn-cs"/>
              </a:rPr>
              <a:t>1 </a:t>
            </a:r>
            <a:r>
              <a:rPr lang="da-DK" sz="1200" b="0" i="0" kern="1200" dirty="0" smtClean="0">
                <a:solidFill>
                  <a:schemeClr val="tx1"/>
                </a:solidFill>
                <a:effectLst/>
                <a:latin typeface="+mn-lt"/>
                <a:ea typeface="+mn-ea"/>
                <a:cs typeface="+mn-cs"/>
              </a:rPr>
              <a:t>dansker fik transplanteret både nyre og lever og </a:t>
            </a:r>
            <a:r>
              <a:rPr lang="da-DK" sz="1200" b="1" i="0" kern="1200" dirty="0" smtClean="0">
                <a:solidFill>
                  <a:schemeClr val="tx1"/>
                </a:solidFill>
                <a:effectLst/>
                <a:latin typeface="+mn-lt"/>
                <a:ea typeface="+mn-ea"/>
                <a:cs typeface="+mn-cs"/>
              </a:rPr>
              <a:t>1</a:t>
            </a:r>
            <a:r>
              <a:rPr lang="da-DK" sz="1200" b="0" i="0" kern="1200" dirty="0" smtClean="0">
                <a:solidFill>
                  <a:schemeClr val="tx1"/>
                </a:solidFill>
                <a:effectLst/>
                <a:latin typeface="+mn-lt"/>
                <a:ea typeface="+mn-ea"/>
                <a:cs typeface="+mn-cs"/>
              </a:rPr>
              <a:t> dansker fik transplanteret både nyre og hjerte i 2020.</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i="0" kern="1200" dirty="0" smtClean="0">
                <a:solidFill>
                  <a:schemeClr val="tx1"/>
                </a:solidFill>
                <a:effectLst/>
                <a:latin typeface="+mn-lt"/>
                <a:ea typeface="+mn-ea"/>
                <a:cs typeface="+mn-cs"/>
              </a:rPr>
              <a:t>En lever fra en voksen kan deles i to. Den mindste del går ofte til et barn, mens den anden del kan gå til en voksen. Forældre og har også mulighed for at donere en del af sin lever til sit barn (levende donation). Det har </a:t>
            </a:r>
            <a:r>
              <a:rPr lang="da-DK" sz="1200" b="1" i="0" kern="1200" dirty="0" smtClean="0">
                <a:solidFill>
                  <a:schemeClr val="tx1"/>
                </a:solidFill>
                <a:effectLst/>
                <a:latin typeface="+mn-lt"/>
                <a:ea typeface="+mn-ea"/>
                <a:cs typeface="+mn-cs"/>
              </a:rPr>
              <a:t>3</a:t>
            </a:r>
            <a:r>
              <a:rPr lang="da-DK" sz="1200" b="0" i="0" kern="1200" dirty="0" smtClean="0">
                <a:solidFill>
                  <a:schemeClr val="tx1"/>
                </a:solidFill>
                <a:effectLst/>
                <a:latin typeface="+mn-lt"/>
                <a:ea typeface="+mn-ea"/>
                <a:cs typeface="+mn-cs"/>
              </a:rPr>
              <a:t> forældre gjort i 2020.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i="0" kern="1200" dirty="0" smtClean="0">
                <a:solidFill>
                  <a:schemeClr val="tx1"/>
                </a:solidFill>
                <a:effectLst/>
                <a:latin typeface="+mn-lt"/>
                <a:ea typeface="+mn-ea"/>
                <a:cs typeface="+mn-cs"/>
              </a:rPr>
              <a:t>I Danmark begyndte vi at transplantere pancreas sammen med en nyre i 2015. Fra 2018 blev det muligt at transplantere en pancreas alene. I 2020 var der ingen donationer af pancreas alene.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b="0" i="0" kern="1200" dirty="0" smtClean="0">
              <a:solidFill>
                <a:schemeClr val="tx1"/>
              </a:solidFill>
              <a:effectLst/>
              <a:latin typeface="+mn-lt"/>
              <a:ea typeface="+mn-ea"/>
              <a:cs typeface="+mn-cs"/>
            </a:endParaRPr>
          </a:p>
          <a:p>
            <a:endParaRPr lang="da-DK" dirty="0"/>
          </a:p>
        </p:txBody>
      </p:sp>
      <p:sp>
        <p:nvSpPr>
          <p:cNvPr id="4" name="Pladsholder til slidenummer 3"/>
          <p:cNvSpPr>
            <a:spLocks noGrp="1"/>
          </p:cNvSpPr>
          <p:nvPr>
            <p:ph type="sldNum" sz="quarter" idx="5"/>
          </p:nvPr>
        </p:nvSpPr>
        <p:spPr/>
        <p:txBody>
          <a:bodyPr/>
          <a:lstStyle/>
          <a:p>
            <a:fld id="{90DCD126-30C1-954D-B268-8EB192EB8BE0}" type="slidenum">
              <a:rPr lang="da-DK" smtClean="0"/>
              <a:t>14</a:t>
            </a:fld>
            <a:endParaRPr lang="da-DK" dirty="0"/>
          </a:p>
        </p:txBody>
      </p:sp>
    </p:spTree>
    <p:extLst>
      <p:ext uri="{BB962C8B-B14F-4D97-AF65-F5344CB8AC3E}">
        <p14:creationId xmlns:p14="http://schemas.microsoft.com/office/powerpoint/2010/main" val="1803916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0" i="0" kern="1200" dirty="0" smtClean="0">
                <a:solidFill>
                  <a:schemeClr val="tx1"/>
                </a:solidFill>
                <a:effectLst/>
                <a:latin typeface="+mn-lt"/>
                <a:ea typeface="+mn-ea"/>
                <a:cs typeface="+mn-cs"/>
              </a:rPr>
              <a:t>Langt de fleste danskere har taget stilling til organdonation ved enten af registrere sig i Organdonorregistret, udfylde et donorkort eller ved at fortælle sit ønske til familien. Det viser flere holdningsundersøgelser.</a:t>
            </a:r>
          </a:p>
          <a:p>
            <a:r>
              <a:rPr lang="da-DK" dirty="0" smtClean="0"/>
              <a:t>Antal </a:t>
            </a:r>
            <a:r>
              <a:rPr lang="da-DK" dirty="0"/>
              <a:t>registrerede i registret den </a:t>
            </a:r>
            <a:r>
              <a:rPr lang="da-DK" dirty="0" smtClean="0"/>
              <a:t>30. </a:t>
            </a:r>
            <a:r>
              <a:rPr lang="da-DK" dirty="0"/>
              <a:t>juni: </a:t>
            </a:r>
            <a:r>
              <a:rPr lang="da-DK" dirty="0" smtClean="0"/>
              <a:t>1.250.341</a:t>
            </a:r>
            <a:endParaRPr lang="da-DK" dirty="0"/>
          </a:p>
          <a:p>
            <a:r>
              <a:rPr lang="da-DK" dirty="0"/>
              <a:t>= </a:t>
            </a:r>
            <a:r>
              <a:rPr lang="da-DK" dirty="0" smtClean="0"/>
              <a:t>26 </a:t>
            </a:r>
            <a:r>
              <a:rPr lang="da-DK" dirty="0"/>
              <a:t>procent af alle </a:t>
            </a:r>
            <a:r>
              <a:rPr lang="da-DK" dirty="0" smtClean="0"/>
              <a:t>danskere over 15år </a:t>
            </a:r>
            <a:r>
              <a:rPr lang="da-DK" dirty="0"/>
              <a:t>står nu registreret i Organdonorregistret</a:t>
            </a:r>
            <a:r>
              <a:rPr lang="da-DK" dirty="0" smtClean="0"/>
              <a:t>.</a:t>
            </a:r>
          </a:p>
          <a:p>
            <a:endParaRPr lang="da-DK" b="1" dirty="0"/>
          </a:p>
        </p:txBody>
      </p:sp>
      <p:sp>
        <p:nvSpPr>
          <p:cNvPr id="4" name="Pladsholder til slidenummer 3"/>
          <p:cNvSpPr>
            <a:spLocks noGrp="1"/>
          </p:cNvSpPr>
          <p:nvPr>
            <p:ph type="sldNum" sz="quarter" idx="10"/>
          </p:nvPr>
        </p:nvSpPr>
        <p:spPr/>
        <p:txBody>
          <a:bodyPr/>
          <a:lstStyle/>
          <a:p>
            <a:fld id="{90DCD126-30C1-954D-B268-8EB192EB8BE0}" type="slidenum">
              <a:rPr lang="da-DK" smtClean="0"/>
              <a:t>15</a:t>
            </a:fld>
            <a:endParaRPr lang="da-DK" dirty="0"/>
          </a:p>
        </p:txBody>
      </p:sp>
    </p:spTree>
    <p:extLst>
      <p:ext uri="{BB962C8B-B14F-4D97-AF65-F5344CB8AC3E}">
        <p14:creationId xmlns:p14="http://schemas.microsoft.com/office/powerpoint/2010/main" val="351100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90DCD126-30C1-954D-B268-8EB192EB8BE0}" type="slidenum">
              <a:rPr lang="da-DK" smtClean="0"/>
              <a:t>16</a:t>
            </a:fld>
            <a:endParaRPr lang="da-DK" dirty="0"/>
          </a:p>
        </p:txBody>
      </p:sp>
    </p:spTree>
    <p:extLst>
      <p:ext uri="{BB962C8B-B14F-4D97-AF65-F5344CB8AC3E}">
        <p14:creationId xmlns:p14="http://schemas.microsoft.com/office/powerpoint/2010/main" val="1701042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Hjernedødskriteriet blev i 1990 tilføjet til sundhedslovens §</a:t>
            </a:r>
            <a:r>
              <a:rPr lang="da-DK" baseline="0" dirty="0" smtClean="0"/>
              <a:t> 176. En person kan konstateres død efter uoprettelig ophør af åndedræt og hjertevirksomhed eller efter uoprettelig ophør af al hjernefunktion. </a:t>
            </a:r>
          </a:p>
          <a:p>
            <a:r>
              <a:rPr lang="da-DK" baseline="0" dirty="0" smtClean="0"/>
              <a:t>Det gjorde det muligt at donere organer mellem konstateret hjernedød og ophør af åndedræt og hjertevirksomhed. Derfor er donor altid i respirator og indlagt på intensive afsnit. </a:t>
            </a:r>
            <a:endParaRPr lang="da-DK" dirty="0"/>
          </a:p>
        </p:txBody>
      </p:sp>
      <p:sp>
        <p:nvSpPr>
          <p:cNvPr id="4" name="Pladsholder til slidenummer 3"/>
          <p:cNvSpPr>
            <a:spLocks noGrp="1"/>
          </p:cNvSpPr>
          <p:nvPr>
            <p:ph type="sldNum" sz="quarter" idx="10"/>
          </p:nvPr>
        </p:nvSpPr>
        <p:spPr/>
        <p:txBody>
          <a:bodyPr/>
          <a:lstStyle/>
          <a:p>
            <a:fld id="{90DCD126-30C1-954D-B268-8EB192EB8BE0}" type="slidenum">
              <a:rPr lang="da-DK" smtClean="0"/>
              <a:t>2</a:t>
            </a:fld>
            <a:endParaRPr lang="da-DK" dirty="0"/>
          </a:p>
        </p:txBody>
      </p:sp>
    </p:spTree>
    <p:extLst>
      <p:ext uri="{BB962C8B-B14F-4D97-AF65-F5344CB8AC3E}">
        <p14:creationId xmlns:p14="http://schemas.microsoft.com/office/powerpoint/2010/main" val="3053164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Essensen</a:t>
            </a:r>
            <a:r>
              <a:rPr lang="da-DK" baseline="0" dirty="0" smtClean="0"/>
              <a:t> af dette er, at der skal være en skade i hjernen, som er svær nok til, at det vil kunne medføre, at trykket i hjernen stiger så meget, at blodforsyningen til sidst ikke er mulig. Det er det, man skal forholde sig til ved diagnosen. Ikke om den gør organerne egnede til at give videre. </a:t>
            </a:r>
            <a:endParaRPr lang="da-DK" dirty="0"/>
          </a:p>
        </p:txBody>
      </p:sp>
      <p:sp>
        <p:nvSpPr>
          <p:cNvPr id="4" name="Pladsholder til slidenummer 3"/>
          <p:cNvSpPr>
            <a:spLocks noGrp="1"/>
          </p:cNvSpPr>
          <p:nvPr>
            <p:ph type="sldNum" sz="quarter" idx="10"/>
          </p:nvPr>
        </p:nvSpPr>
        <p:spPr/>
        <p:txBody>
          <a:bodyPr/>
          <a:lstStyle/>
          <a:p>
            <a:fld id="{90DCD126-30C1-954D-B268-8EB192EB8BE0}" type="slidenum">
              <a:rPr lang="da-DK" smtClean="0"/>
              <a:t>3</a:t>
            </a:fld>
            <a:endParaRPr lang="da-DK" dirty="0"/>
          </a:p>
        </p:txBody>
      </p:sp>
    </p:spTree>
    <p:extLst>
      <p:ext uri="{BB962C8B-B14F-4D97-AF65-F5344CB8AC3E}">
        <p14:creationId xmlns:p14="http://schemas.microsoft.com/office/powerpoint/2010/main" val="671567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Tegn på hjernedøden nærmer sig,</a:t>
            </a:r>
            <a:r>
              <a:rPr lang="da-DK" baseline="0" dirty="0" smtClean="0"/>
              <a:t> og donation </a:t>
            </a:r>
            <a:r>
              <a:rPr lang="da-DK" baseline="0" dirty="0" smtClean="0"/>
              <a:t>kan blive </a:t>
            </a:r>
            <a:r>
              <a:rPr lang="da-DK" baseline="0" dirty="0" smtClean="0"/>
              <a:t>en mulighed</a:t>
            </a:r>
            <a:endParaRPr lang="da-DK" dirty="0"/>
          </a:p>
        </p:txBody>
      </p:sp>
      <p:sp>
        <p:nvSpPr>
          <p:cNvPr id="4" name="Pladsholder til slidenummer 3"/>
          <p:cNvSpPr>
            <a:spLocks noGrp="1"/>
          </p:cNvSpPr>
          <p:nvPr>
            <p:ph type="sldNum" sz="quarter" idx="10"/>
          </p:nvPr>
        </p:nvSpPr>
        <p:spPr/>
        <p:txBody>
          <a:bodyPr/>
          <a:lstStyle/>
          <a:p>
            <a:fld id="{90DCD126-30C1-954D-B268-8EB192EB8BE0}" type="slidenum">
              <a:rPr lang="da-DK" smtClean="0"/>
              <a:t>4</a:t>
            </a:fld>
            <a:endParaRPr lang="da-DK" dirty="0"/>
          </a:p>
        </p:txBody>
      </p:sp>
    </p:spTree>
    <p:extLst>
      <p:ext uri="{BB962C8B-B14F-4D97-AF65-F5344CB8AC3E}">
        <p14:creationId xmlns:p14="http://schemas.microsoft.com/office/powerpoint/2010/main" val="1027122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0" i="0" kern="1200" dirty="0" smtClean="0">
                <a:solidFill>
                  <a:schemeClr val="tx1"/>
                </a:solidFill>
                <a:effectLst/>
                <a:latin typeface="+mn-lt"/>
                <a:ea typeface="+mn-ea"/>
                <a:cs typeface="+mn-cs"/>
              </a:rPr>
              <a:t>Overvej altid organdonation inden overgang til lindrende behandling og pleje af døende patienter med omfattende skader i hjernen. Vær opmærksom på, at for at organdonation kan blive en mulighed, er det afgørende, at intensiv medicinsk terapi opretholdes, indtil eventuel donorterapi påbegyndes.</a:t>
            </a:r>
          </a:p>
          <a:p>
            <a:r>
              <a:rPr lang="da-DK" sz="1200" b="0" i="0" kern="1200" dirty="0" smtClean="0">
                <a:solidFill>
                  <a:schemeClr val="tx1"/>
                </a:solidFill>
                <a:effectLst/>
                <a:latin typeface="+mn-lt"/>
                <a:ea typeface="+mn-ea"/>
                <a:cs typeface="+mn-cs"/>
              </a:rPr>
              <a:t>Relevante patientgrupper for donordetektion:</a:t>
            </a:r>
          </a:p>
          <a:p>
            <a:endParaRPr lang="da-DK" sz="1200" b="0" i="0" kern="1200" dirty="0" smtClean="0">
              <a:solidFill>
                <a:schemeClr val="tx1"/>
              </a:solidFill>
              <a:effectLst/>
              <a:latin typeface="+mn-lt"/>
              <a:ea typeface="+mn-ea"/>
              <a:cs typeface="+mn-cs"/>
            </a:endParaRPr>
          </a:p>
          <a:p>
            <a:r>
              <a:rPr lang="da-DK" sz="1200" b="0" i="0" kern="1200" dirty="0" smtClean="0">
                <a:solidFill>
                  <a:schemeClr val="tx1"/>
                </a:solidFill>
                <a:effectLst/>
                <a:latin typeface="+mn-lt"/>
                <a:ea typeface="+mn-ea"/>
                <a:cs typeface="+mn-cs"/>
              </a:rPr>
              <a:t>Transplantationscentret inddrages altid i beslutningen af, om patienten er medicinsk egnet som organdonor. Kontakt transplantationscentret, når patienten opfylder følgende kriterier:</a:t>
            </a:r>
          </a:p>
          <a:p>
            <a:r>
              <a:rPr lang="da-DK" sz="1200" b="0" i="0" kern="1200" dirty="0" smtClean="0">
                <a:solidFill>
                  <a:schemeClr val="tx1"/>
                </a:solidFill>
                <a:effectLst/>
                <a:latin typeface="+mn-lt"/>
                <a:ea typeface="+mn-ea"/>
                <a:cs typeface="+mn-cs"/>
              </a:rPr>
              <a:t>Hjerneskade betinget af ovenstående, patienten ligger i respirator, alle behandlingsmuligheder er udtømte</a:t>
            </a:r>
            <a:r>
              <a:rPr lang="da-DK" sz="1200" b="0" i="0" kern="1200" baseline="0" dirty="0" smtClean="0">
                <a:solidFill>
                  <a:schemeClr val="tx1"/>
                </a:solidFill>
                <a:effectLst/>
                <a:latin typeface="+mn-lt"/>
                <a:ea typeface="+mn-ea"/>
                <a:cs typeface="+mn-cs"/>
              </a:rPr>
              <a:t> og d</a:t>
            </a:r>
            <a:r>
              <a:rPr lang="da-DK" sz="1200" b="0" i="0" kern="1200" dirty="0" smtClean="0">
                <a:solidFill>
                  <a:schemeClr val="tx1"/>
                </a:solidFill>
                <a:effectLst/>
                <a:latin typeface="+mn-lt"/>
                <a:ea typeface="+mn-ea"/>
                <a:cs typeface="+mn-cs"/>
              </a:rPr>
              <a:t>er er kliniske tegn på, at patienten kan incarcerere, idet der er progression af </a:t>
            </a:r>
            <a:r>
              <a:rPr lang="da-DK" sz="1200" b="0" i="0" kern="1200" dirty="0" err="1" smtClean="0">
                <a:solidFill>
                  <a:schemeClr val="tx1"/>
                </a:solidFill>
                <a:effectLst/>
                <a:latin typeface="+mn-lt"/>
                <a:ea typeface="+mn-ea"/>
                <a:cs typeface="+mn-cs"/>
              </a:rPr>
              <a:t>coma</a:t>
            </a:r>
            <a:r>
              <a:rPr lang="da-DK" sz="1200" b="0" i="0" kern="1200" dirty="0" smtClean="0">
                <a:solidFill>
                  <a:schemeClr val="tx1"/>
                </a:solidFill>
                <a:effectLst/>
                <a:latin typeface="+mn-lt"/>
                <a:ea typeface="+mn-ea"/>
                <a:cs typeface="+mn-cs"/>
              </a:rPr>
              <a:t> og aftagende reaktioner på trods af fuldt behandlingsniveau. </a:t>
            </a:r>
          </a:p>
          <a:p>
            <a:endParaRPr lang="da-DK" dirty="0"/>
          </a:p>
        </p:txBody>
      </p:sp>
      <p:sp>
        <p:nvSpPr>
          <p:cNvPr id="4" name="Pladsholder til slidenummer 3"/>
          <p:cNvSpPr>
            <a:spLocks noGrp="1"/>
          </p:cNvSpPr>
          <p:nvPr>
            <p:ph type="sldNum" sz="quarter" idx="5"/>
          </p:nvPr>
        </p:nvSpPr>
        <p:spPr/>
        <p:txBody>
          <a:bodyPr/>
          <a:lstStyle/>
          <a:p>
            <a:fld id="{90DCD126-30C1-954D-B268-8EB192EB8BE0}" type="slidenum">
              <a:rPr lang="da-DK" smtClean="0"/>
              <a:t>5</a:t>
            </a:fld>
            <a:endParaRPr lang="da-DK" dirty="0"/>
          </a:p>
        </p:txBody>
      </p:sp>
    </p:spTree>
    <p:extLst>
      <p:ext uri="{BB962C8B-B14F-4D97-AF65-F5344CB8AC3E}">
        <p14:creationId xmlns:p14="http://schemas.microsoft.com/office/powerpoint/2010/main" val="777550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42472">
              <a:defRPr/>
            </a:pPr>
            <a:r>
              <a:rPr lang="da-DK" dirty="0" smtClean="0"/>
              <a:t>Er alle behandlingsmuligheder for patientens overlevelse udtømte, og </a:t>
            </a:r>
            <a:r>
              <a:rPr lang="da-DK" baseline="0" dirty="0" smtClean="0"/>
              <a:t>formodes det at patienten vil kunne inkarcerere, skal muligheden for organdonation undersøges. </a:t>
            </a:r>
            <a:r>
              <a:rPr lang="da-DK" dirty="0" smtClean="0"/>
              <a:t>Kvalitetssikringen af donationsprocessen kan være en vanskelig og udfordrende opgave. Organdonationsforløbet er et komplekst arbejdsområde, og mange afdelinger vil have ganske få donationsforløb om året. Derfor er det ekstra vigtigt, at følge </a:t>
            </a:r>
            <a:r>
              <a:rPr lang="da-DK" dirty="0" err="1" smtClean="0"/>
              <a:t>best</a:t>
            </a:r>
            <a:r>
              <a:rPr lang="da-DK" dirty="0" smtClean="0"/>
              <a:t> </a:t>
            </a:r>
            <a:r>
              <a:rPr lang="da-DK" dirty="0" err="1" smtClean="0"/>
              <a:t>practice</a:t>
            </a:r>
            <a:r>
              <a:rPr lang="da-DK" dirty="0" smtClean="0"/>
              <a:t> i ethvert potentielt forløb. Dertil er der udviklet en håndbog,</a:t>
            </a:r>
            <a:r>
              <a:rPr lang="da-DK" baseline="0" dirty="0" smtClean="0"/>
              <a:t> som</a:t>
            </a:r>
            <a:r>
              <a:rPr lang="da-DK" dirty="0" smtClean="0"/>
              <a:t> tager udgangspunkt i 19 </a:t>
            </a:r>
            <a:r>
              <a:rPr lang="da-DK" dirty="0" err="1" smtClean="0"/>
              <a:t>best</a:t>
            </a:r>
            <a:r>
              <a:rPr lang="da-DK" dirty="0" smtClean="0"/>
              <a:t> </a:t>
            </a:r>
            <a:r>
              <a:rPr lang="da-DK" dirty="0" err="1" smtClean="0"/>
              <a:t>practice</a:t>
            </a:r>
            <a:r>
              <a:rPr lang="da-DK" dirty="0" smtClean="0"/>
              <a:t> punkter, som skal opfyldes, hvis vi skal opnå kvalitet i ethvert donationsforløb.</a:t>
            </a:r>
            <a:r>
              <a:rPr lang="da-DK" baseline="0" dirty="0" smtClean="0"/>
              <a:t> </a:t>
            </a:r>
          </a:p>
          <a:p>
            <a:pPr defTabSz="942472">
              <a:defRPr/>
            </a:pPr>
            <a:r>
              <a:rPr lang="da-DK" baseline="0" dirty="0" smtClean="0"/>
              <a:t>Best Practice (BP) følger National Guideline</a:t>
            </a:r>
          </a:p>
          <a:p>
            <a:r>
              <a:rPr lang="da-DK" baseline="0" dirty="0" smtClean="0"/>
              <a:t>BP punkt nr. 1 er: </a:t>
            </a:r>
            <a:r>
              <a:rPr lang="da-DK" sz="1200" b="1" kern="1200" dirty="0" smtClean="0">
                <a:solidFill>
                  <a:schemeClr val="tx1"/>
                </a:solidFill>
                <a:effectLst/>
                <a:latin typeface="+mn-lt"/>
                <a:ea typeface="+mn-ea"/>
                <a:cs typeface="+mn-cs"/>
              </a:rPr>
              <a:t>Før ophør af aktiv behandling på intensivafdelingen, for patienter med omfattende skader i hjernen</a:t>
            </a:r>
            <a:endParaRPr lang="da-DK" sz="1200" kern="1200" dirty="0" smtClean="0">
              <a:solidFill>
                <a:schemeClr val="tx1"/>
              </a:solidFill>
              <a:effectLst/>
              <a:latin typeface="+mn-lt"/>
              <a:ea typeface="+mn-ea"/>
              <a:cs typeface="+mn-cs"/>
            </a:endParaRPr>
          </a:p>
          <a:p>
            <a:r>
              <a:rPr lang="da-DK" sz="1200" kern="1200" dirty="0" smtClean="0">
                <a:solidFill>
                  <a:schemeClr val="tx1"/>
                </a:solidFill>
                <a:effectLst/>
                <a:latin typeface="+mn-lt"/>
                <a:ea typeface="+mn-ea"/>
                <a:cs typeface="+mn-cs"/>
              </a:rPr>
              <a:t>Den lægefaglige beslutning, om ophør af aktiv behandling for patienter med omfattende skader i hjernen, træffes ikke før, muligheden for organdonation er undersøgt.</a:t>
            </a:r>
          </a:p>
          <a:p>
            <a:r>
              <a:rPr lang="da-DK" sz="1200" kern="1200" dirty="0" smtClean="0">
                <a:solidFill>
                  <a:schemeClr val="tx1"/>
                </a:solidFill>
                <a:effectLst/>
                <a:latin typeface="+mn-lt"/>
                <a:ea typeface="+mn-ea"/>
                <a:cs typeface="+mn-cs"/>
              </a:rPr>
              <a:t>BP punkt nr. 2,3 og 4 er: </a:t>
            </a:r>
            <a:r>
              <a:rPr lang="da-DK" sz="1200" b="1" kern="1200" dirty="0" smtClean="0">
                <a:solidFill>
                  <a:schemeClr val="tx1"/>
                </a:solidFill>
                <a:effectLst/>
                <a:latin typeface="+mn-lt"/>
                <a:ea typeface="+mn-ea"/>
                <a:cs typeface="+mn-cs"/>
              </a:rPr>
              <a:t>Er patienten potentiel donor?</a:t>
            </a:r>
            <a:endParaRPr lang="da-DK" sz="1200" kern="1200" dirty="0" smtClean="0">
              <a:solidFill>
                <a:schemeClr val="tx1"/>
              </a:solidFill>
              <a:effectLst/>
              <a:latin typeface="+mn-lt"/>
              <a:ea typeface="+mn-ea"/>
              <a:cs typeface="+mn-cs"/>
            </a:endParaRPr>
          </a:p>
          <a:p>
            <a:r>
              <a:rPr lang="da-DK" sz="1200" kern="1200" dirty="0" smtClean="0">
                <a:solidFill>
                  <a:schemeClr val="tx1"/>
                </a:solidFill>
                <a:effectLst/>
                <a:latin typeface="+mn-lt"/>
                <a:ea typeface="+mn-ea"/>
                <a:cs typeface="+mn-cs"/>
              </a:rPr>
              <a:t>2. Vurdering af om patienten er en potentiel donor følger </a:t>
            </a:r>
            <a:r>
              <a:rPr lang="da-DK" sz="1200" kern="1200" dirty="0" err="1" smtClean="0">
                <a:solidFill>
                  <a:schemeClr val="tx1"/>
                </a:solidFill>
                <a:effectLst/>
                <a:latin typeface="+mn-lt"/>
                <a:ea typeface="+mn-ea"/>
                <a:cs typeface="+mn-cs"/>
              </a:rPr>
              <a:t>Actioncard</a:t>
            </a:r>
            <a:r>
              <a:rPr lang="da-DK" sz="1200" kern="1200" dirty="0" smtClean="0">
                <a:solidFill>
                  <a:schemeClr val="tx1"/>
                </a:solidFill>
                <a:effectLst/>
                <a:latin typeface="+mn-lt"/>
                <a:ea typeface="+mn-ea"/>
                <a:cs typeface="+mn-cs"/>
              </a:rPr>
              <a:t> for Donordetektion </a:t>
            </a:r>
          </a:p>
          <a:p>
            <a:r>
              <a:rPr lang="da-DK" sz="1200" kern="1200" dirty="0" smtClean="0">
                <a:solidFill>
                  <a:schemeClr val="tx1"/>
                </a:solidFill>
                <a:effectLst/>
                <a:latin typeface="+mn-lt"/>
                <a:ea typeface="+mn-ea"/>
                <a:cs typeface="+mn-cs"/>
              </a:rPr>
              <a:t>3. Det er også relevant at have opmærksomhed på organdonation hos kølebehandlede hjertestoppatienter, når behandlingen er uden effekt </a:t>
            </a:r>
          </a:p>
          <a:p>
            <a:r>
              <a:rPr lang="da-DK" sz="1200" kern="1200" dirty="0" smtClean="0">
                <a:solidFill>
                  <a:schemeClr val="tx1"/>
                </a:solidFill>
                <a:effectLst/>
                <a:latin typeface="+mn-lt"/>
                <a:ea typeface="+mn-ea"/>
                <a:cs typeface="+mn-cs"/>
              </a:rPr>
              <a:t>4. Transplantationscentret inddrages altid i beslutningen af, om patienten er medicinsk egnet som organdonor</a:t>
            </a:r>
          </a:p>
          <a:p>
            <a:endParaRPr lang="da-DK" sz="1200" kern="1200" dirty="0" smtClean="0">
              <a:solidFill>
                <a:schemeClr val="tx1"/>
              </a:solidFill>
              <a:effectLst/>
              <a:latin typeface="+mn-lt"/>
              <a:ea typeface="+mn-ea"/>
              <a:cs typeface="+mn-cs"/>
            </a:endParaRPr>
          </a:p>
          <a:p>
            <a:r>
              <a:rPr lang="da-DK" sz="1200" kern="1200" dirty="0" smtClean="0">
                <a:solidFill>
                  <a:schemeClr val="tx1"/>
                </a:solidFill>
                <a:effectLst/>
                <a:latin typeface="+mn-lt"/>
                <a:ea typeface="+mn-ea"/>
                <a:cs typeface="+mn-cs"/>
              </a:rPr>
              <a:t> </a:t>
            </a:r>
          </a:p>
          <a:p>
            <a:pPr defTabSz="942472">
              <a:defRPr/>
            </a:pPr>
            <a:endParaRPr lang="da-DK" dirty="0" smtClean="0"/>
          </a:p>
          <a:p>
            <a:endParaRPr lang="da-DK" dirty="0"/>
          </a:p>
        </p:txBody>
      </p:sp>
      <p:sp>
        <p:nvSpPr>
          <p:cNvPr id="4" name="Pladsholder til slidenummer 3"/>
          <p:cNvSpPr>
            <a:spLocks noGrp="1"/>
          </p:cNvSpPr>
          <p:nvPr>
            <p:ph type="sldNum" sz="quarter" idx="10"/>
          </p:nvPr>
        </p:nvSpPr>
        <p:spPr/>
        <p:txBody>
          <a:bodyPr/>
          <a:lstStyle/>
          <a:p>
            <a:fld id="{90DCD126-30C1-954D-B268-8EB192EB8BE0}" type="slidenum">
              <a:rPr lang="da-DK" smtClean="0"/>
              <a:t>6</a:t>
            </a:fld>
            <a:endParaRPr lang="da-DK" dirty="0"/>
          </a:p>
        </p:txBody>
      </p:sp>
    </p:spTree>
    <p:extLst>
      <p:ext uri="{BB962C8B-B14F-4D97-AF65-F5344CB8AC3E}">
        <p14:creationId xmlns:p14="http://schemas.microsoft.com/office/powerpoint/2010/main" val="649511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lvl="1" eaLnBrk="1" hangingPunct="1"/>
            <a:r>
              <a:rPr lang="da-DK" baseline="0" dirty="0" smtClean="0"/>
              <a:t>Hjertestoppatienter</a:t>
            </a:r>
            <a:r>
              <a:rPr lang="da-DK" baseline="0" dirty="0"/>
              <a:t>, som ikke vågner op, fordi de har pådraget sig en svær </a:t>
            </a:r>
            <a:r>
              <a:rPr lang="da-DK" baseline="0" dirty="0" err="1"/>
              <a:t>hypoxisk</a:t>
            </a:r>
            <a:r>
              <a:rPr lang="da-DK" baseline="0" dirty="0"/>
              <a:t> hjerneskade vil ofte også kunne blive donorer. Betingelserne er de samme, som hos patienter med eksempelvis en stor hjerneblødning, men når forløbet er så langt, at hjernedødsundersøgelsen skal laves, skal der suppleres med </a:t>
            </a:r>
            <a:r>
              <a:rPr lang="da-DK" baseline="0" dirty="0" smtClean="0"/>
              <a:t>to </a:t>
            </a:r>
            <a:r>
              <a:rPr lang="da-DK" baseline="0" dirty="0" err="1" smtClean="0"/>
              <a:t>angiografier</a:t>
            </a:r>
            <a:r>
              <a:rPr lang="da-DK" baseline="0" dirty="0" smtClean="0"/>
              <a:t> </a:t>
            </a:r>
            <a:r>
              <a:rPr lang="da-DK" baseline="0" dirty="0"/>
              <a:t>af hjernens kar for at påvise, at der ikke er blodforsyning til hjernen. Denne undersøgelse laves kun på universitetshospitalerne i København, Odense, </a:t>
            </a:r>
            <a:r>
              <a:rPr lang="da-DK" baseline="0" dirty="0" smtClean="0"/>
              <a:t>Aarhus </a:t>
            </a:r>
            <a:r>
              <a:rPr lang="da-DK" baseline="0" dirty="0"/>
              <a:t>og </a:t>
            </a:r>
            <a:r>
              <a:rPr lang="da-DK" baseline="0" dirty="0" smtClean="0"/>
              <a:t>Aalborg</a:t>
            </a:r>
            <a:r>
              <a:rPr lang="da-DK" baseline="0" dirty="0"/>
              <a:t>. Patienten skal flyttes dertil, når der er kliniske tegn på, at hjernedøden er indtrådt, men før der laves klinisk hjernedødsundersøgelse. </a:t>
            </a:r>
          </a:p>
          <a:p>
            <a:pPr lvl="1"/>
            <a:endParaRPr lang="da-DK" dirty="0"/>
          </a:p>
          <a:p>
            <a:endParaRPr lang="da-DK" dirty="0"/>
          </a:p>
        </p:txBody>
      </p:sp>
      <p:sp>
        <p:nvSpPr>
          <p:cNvPr id="4" name="Pladsholder til slidenummer 3"/>
          <p:cNvSpPr>
            <a:spLocks noGrp="1"/>
          </p:cNvSpPr>
          <p:nvPr>
            <p:ph type="sldNum" sz="quarter" idx="5"/>
          </p:nvPr>
        </p:nvSpPr>
        <p:spPr/>
        <p:txBody>
          <a:bodyPr/>
          <a:lstStyle/>
          <a:p>
            <a:fld id="{90DCD126-30C1-954D-B268-8EB192EB8BE0}" type="slidenum">
              <a:rPr lang="da-DK" smtClean="0"/>
              <a:t>7</a:t>
            </a:fld>
            <a:endParaRPr lang="da-DK" dirty="0"/>
          </a:p>
        </p:txBody>
      </p:sp>
    </p:spTree>
    <p:extLst>
      <p:ext uri="{BB962C8B-B14F-4D97-AF65-F5344CB8AC3E}">
        <p14:creationId xmlns:p14="http://schemas.microsoft.com/office/powerpoint/2010/main" val="435357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Om organerne er egnet til transplantation</a:t>
            </a:r>
            <a:r>
              <a:rPr lang="da-DK" baseline="0" dirty="0" smtClean="0"/>
              <a:t> vurderes udelukkende af transplantationslægerne. Det er ikke op til intensivafdelingerne eller akutmodtagelserne at vurdere, om patientens aktuelle morbiditet og </a:t>
            </a:r>
            <a:r>
              <a:rPr lang="da-DK" baseline="0" dirty="0" err="1" smtClean="0"/>
              <a:t>co</a:t>
            </a:r>
            <a:r>
              <a:rPr lang="da-DK" baseline="0" dirty="0" smtClean="0"/>
              <a:t>-morbiditet forhindrer, at donation kan </a:t>
            </a:r>
            <a:r>
              <a:rPr lang="da-DK" baseline="0" dirty="0" smtClean="0"/>
              <a:t>ske fordi området hele tiden udvikler sig og metoderne til at optimere organerne efter udtagning er bedret. </a:t>
            </a:r>
            <a:r>
              <a:rPr lang="da-DK" baseline="0" dirty="0" smtClean="0"/>
              <a:t>Derfor kontaktes transplantationscenteret </a:t>
            </a:r>
            <a:r>
              <a:rPr lang="da-DK" sz="1200" b="0" i="0" kern="1200" dirty="0" smtClean="0">
                <a:solidFill>
                  <a:schemeClr val="tx1"/>
                </a:solidFill>
                <a:effectLst/>
                <a:latin typeface="+mn-lt"/>
                <a:ea typeface="+mn-ea"/>
                <a:cs typeface="+mn-cs"/>
              </a:rPr>
              <a:t>når patienten opfylder følgende kriterier:</a:t>
            </a:r>
          </a:p>
          <a:p>
            <a:r>
              <a:rPr lang="da-DK" sz="1200" b="0" i="0" kern="1200" dirty="0" smtClean="0">
                <a:solidFill>
                  <a:schemeClr val="tx1"/>
                </a:solidFill>
                <a:effectLst/>
                <a:latin typeface="+mn-lt"/>
                <a:ea typeface="+mn-ea"/>
                <a:cs typeface="+mn-cs"/>
              </a:rPr>
              <a:t>Hjerneskade betinget af ovenstående, patienten ligger i respirator, alle behandlingsmuligheder er udtømte</a:t>
            </a:r>
            <a:r>
              <a:rPr lang="da-DK" sz="1200" b="0" i="0" kern="1200" baseline="0" dirty="0" smtClean="0">
                <a:solidFill>
                  <a:schemeClr val="tx1"/>
                </a:solidFill>
                <a:effectLst/>
                <a:latin typeface="+mn-lt"/>
                <a:ea typeface="+mn-ea"/>
                <a:cs typeface="+mn-cs"/>
              </a:rPr>
              <a:t> og d</a:t>
            </a:r>
            <a:r>
              <a:rPr lang="da-DK" sz="1200" b="0" i="0" kern="1200" dirty="0" smtClean="0">
                <a:solidFill>
                  <a:schemeClr val="tx1"/>
                </a:solidFill>
                <a:effectLst/>
                <a:latin typeface="+mn-lt"/>
                <a:ea typeface="+mn-ea"/>
                <a:cs typeface="+mn-cs"/>
              </a:rPr>
              <a:t>er er kliniske tegn på, at patienten kan incarcerere, idet der er progression af </a:t>
            </a:r>
            <a:r>
              <a:rPr lang="da-DK" sz="1200" b="0" i="0" kern="1200" dirty="0" err="1" smtClean="0">
                <a:solidFill>
                  <a:schemeClr val="tx1"/>
                </a:solidFill>
                <a:effectLst/>
                <a:latin typeface="+mn-lt"/>
                <a:ea typeface="+mn-ea"/>
                <a:cs typeface="+mn-cs"/>
              </a:rPr>
              <a:t>coma</a:t>
            </a:r>
            <a:r>
              <a:rPr lang="da-DK" sz="1200" b="0" i="0" kern="1200" dirty="0" smtClean="0">
                <a:solidFill>
                  <a:schemeClr val="tx1"/>
                </a:solidFill>
                <a:effectLst/>
                <a:latin typeface="+mn-lt"/>
                <a:ea typeface="+mn-ea"/>
                <a:cs typeface="+mn-cs"/>
              </a:rPr>
              <a:t> og aftagende reaktioner på trods af fuldt behandlingsniveau. </a:t>
            </a:r>
          </a:p>
          <a:p>
            <a:endParaRPr lang="da-DK" sz="1200" b="0" i="0" kern="1200" dirty="0" smtClean="0">
              <a:solidFill>
                <a:schemeClr val="tx1"/>
              </a:solidFill>
              <a:effectLst/>
              <a:latin typeface="+mn-lt"/>
              <a:ea typeface="+mn-ea"/>
              <a:cs typeface="+mn-cs"/>
            </a:endParaRPr>
          </a:p>
          <a:p>
            <a:r>
              <a:rPr lang="da-DK" sz="1200" b="0" i="0" kern="1200" dirty="0" smtClean="0">
                <a:solidFill>
                  <a:schemeClr val="tx1"/>
                </a:solidFill>
                <a:effectLst/>
                <a:latin typeface="+mn-lt"/>
                <a:ea typeface="+mn-ea"/>
                <a:cs typeface="+mn-cs"/>
              </a:rPr>
              <a:t>Ligeledes er den transplantationscentret der har</a:t>
            </a:r>
            <a:r>
              <a:rPr lang="da-DK" sz="1200" b="0" i="0" kern="1200" baseline="0" dirty="0" smtClean="0">
                <a:solidFill>
                  <a:schemeClr val="tx1"/>
                </a:solidFill>
                <a:effectLst/>
                <a:latin typeface="+mn-lt"/>
                <a:ea typeface="+mn-ea"/>
                <a:cs typeface="+mn-cs"/>
              </a:rPr>
              <a:t> adgang til </a:t>
            </a:r>
            <a:r>
              <a:rPr lang="da-DK" sz="1200" b="0" i="0" kern="1200" baseline="0" dirty="0" smtClean="0">
                <a:solidFill>
                  <a:schemeClr val="tx1"/>
                </a:solidFill>
                <a:effectLst/>
                <a:latin typeface="+mn-lt"/>
                <a:ea typeface="+mn-ea"/>
                <a:cs typeface="+mn-cs"/>
              </a:rPr>
              <a:t>Organdonorregistret</a:t>
            </a:r>
            <a:r>
              <a:rPr lang="da-DK" sz="1200" b="0" i="0" kern="1200" baseline="0" dirty="0" smtClean="0">
                <a:solidFill>
                  <a:schemeClr val="tx1"/>
                </a:solidFill>
                <a:effectLst/>
                <a:latin typeface="+mn-lt"/>
                <a:ea typeface="+mn-ea"/>
                <a:cs typeface="+mn-cs"/>
              </a:rPr>
              <a:t>, som kan se om patienten har tilkendegivet holdning til organdonation, og evt. med hvilke forbehold.</a:t>
            </a:r>
          </a:p>
          <a:p>
            <a:r>
              <a:rPr lang="da-DK" sz="1200" b="0" i="0" kern="1200" baseline="0" dirty="0" smtClean="0">
                <a:solidFill>
                  <a:schemeClr val="tx1"/>
                </a:solidFill>
                <a:effectLst/>
                <a:latin typeface="+mn-lt"/>
                <a:ea typeface="+mn-ea"/>
                <a:cs typeface="+mn-cs"/>
              </a:rPr>
              <a:t>Har patienten ikke selv registret holdning skal de pårørende </a:t>
            </a:r>
            <a:r>
              <a:rPr lang="da-DK" sz="1200" b="0" i="0" kern="1200" baseline="0" dirty="0" smtClean="0">
                <a:solidFill>
                  <a:schemeClr val="tx1"/>
                </a:solidFill>
                <a:effectLst/>
                <a:latin typeface="+mn-lt"/>
                <a:ea typeface="+mn-ea"/>
                <a:cs typeface="+mn-cs"/>
              </a:rPr>
              <a:t>træffe beslutningen</a:t>
            </a:r>
            <a:r>
              <a:rPr lang="da-DK" sz="1200" b="0" i="0" kern="1200" baseline="0" dirty="0" smtClean="0">
                <a:solidFill>
                  <a:schemeClr val="tx1"/>
                </a:solidFill>
                <a:effectLst/>
                <a:latin typeface="+mn-lt"/>
                <a:ea typeface="+mn-ea"/>
                <a:cs typeface="+mn-cs"/>
              </a:rPr>
              <a:t>. </a:t>
            </a:r>
            <a:endParaRPr lang="da-DK"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aseline="0" dirty="0" smtClean="0"/>
          </a:p>
          <a:p>
            <a:endParaRPr lang="da-DK" dirty="0"/>
          </a:p>
        </p:txBody>
      </p:sp>
      <p:sp>
        <p:nvSpPr>
          <p:cNvPr id="4" name="Pladsholder til slidenummer 3"/>
          <p:cNvSpPr>
            <a:spLocks noGrp="1"/>
          </p:cNvSpPr>
          <p:nvPr>
            <p:ph type="sldNum" sz="quarter" idx="5"/>
          </p:nvPr>
        </p:nvSpPr>
        <p:spPr/>
        <p:txBody>
          <a:bodyPr/>
          <a:lstStyle/>
          <a:p>
            <a:fld id="{90DCD126-30C1-954D-B268-8EB192EB8BE0}" type="slidenum">
              <a:rPr lang="da-DK" smtClean="0"/>
              <a:t>8</a:t>
            </a:fld>
            <a:endParaRPr lang="da-DK" dirty="0"/>
          </a:p>
        </p:txBody>
      </p:sp>
    </p:spTree>
    <p:extLst>
      <p:ext uri="{BB962C8B-B14F-4D97-AF65-F5344CB8AC3E}">
        <p14:creationId xmlns:p14="http://schemas.microsoft.com/office/powerpoint/2010/main" val="2769096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90DCD126-30C1-954D-B268-8EB192EB8BE0}" type="slidenum">
              <a:rPr lang="da-DK" smtClean="0"/>
              <a:t>9</a:t>
            </a:fld>
            <a:endParaRPr lang="da-DK" dirty="0"/>
          </a:p>
        </p:txBody>
      </p:sp>
    </p:spTree>
    <p:extLst>
      <p:ext uri="{BB962C8B-B14F-4D97-AF65-F5344CB8AC3E}">
        <p14:creationId xmlns:p14="http://schemas.microsoft.com/office/powerpoint/2010/main" val="26540893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0FB15F7D-B32F-5041-9410-BCC2F9E6EDE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AC820221-F03B-AC43-9C3D-228DAAF8F65F}"/>
              </a:ext>
            </a:extLst>
          </p:cNvPr>
          <p:cNvSpPr>
            <a:spLocks noGrp="1"/>
          </p:cNvSpPr>
          <p:nvPr>
            <p:ph type="ctrTitle" hasCustomPrompt="1"/>
          </p:nvPr>
        </p:nvSpPr>
        <p:spPr>
          <a:xfrm>
            <a:off x="844495" y="2227628"/>
            <a:ext cx="7434469" cy="1793839"/>
          </a:xfrm>
        </p:spPr>
        <p:txBody>
          <a:bodyPr anchor="b"/>
          <a:lstStyle>
            <a:lvl1pPr algn="l">
              <a:defRPr sz="4800" b="0">
                <a:solidFill>
                  <a:schemeClr val="bg1"/>
                </a:solidFill>
              </a:defRPr>
            </a:lvl1pPr>
          </a:lstStyle>
          <a:p>
            <a:r>
              <a:rPr lang="da-DK" dirty="0"/>
              <a:t>Forside 1 er blå med dråber på</a:t>
            </a:r>
          </a:p>
        </p:txBody>
      </p:sp>
      <p:sp>
        <p:nvSpPr>
          <p:cNvPr id="3" name="Undertitel 2">
            <a:extLst>
              <a:ext uri="{FF2B5EF4-FFF2-40B4-BE49-F238E27FC236}">
                <a16:creationId xmlns:a16="http://schemas.microsoft.com/office/drawing/2014/main" id="{CD3AF034-B934-5B4E-9C92-CAD5E5FFDD83}"/>
              </a:ext>
            </a:extLst>
          </p:cNvPr>
          <p:cNvSpPr>
            <a:spLocks noGrp="1"/>
          </p:cNvSpPr>
          <p:nvPr>
            <p:ph type="subTitle" idx="1" hasCustomPrompt="1"/>
          </p:nvPr>
        </p:nvSpPr>
        <p:spPr>
          <a:xfrm>
            <a:off x="848138" y="4364916"/>
            <a:ext cx="9144000" cy="527577"/>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Underoverskrift her</a:t>
            </a:r>
          </a:p>
        </p:txBody>
      </p:sp>
      <p:pic>
        <p:nvPicPr>
          <p:cNvPr id="16" name="Billede 15">
            <a:extLst>
              <a:ext uri="{FF2B5EF4-FFF2-40B4-BE49-F238E27FC236}">
                <a16:creationId xmlns:a16="http://schemas.microsoft.com/office/drawing/2014/main" id="{67860BB0-5A36-4E40-8D0F-15D96BC56CBF}"/>
              </a:ext>
            </a:extLst>
          </p:cNvPr>
          <p:cNvPicPr>
            <a:picLocks noChangeAspect="1"/>
          </p:cNvPicPr>
          <p:nvPr userDrawn="1"/>
        </p:nvPicPr>
        <p:blipFill>
          <a:blip r:embed="rId3"/>
          <a:stretch>
            <a:fillRect/>
          </a:stretch>
        </p:blipFill>
        <p:spPr>
          <a:xfrm>
            <a:off x="8388623" y="367081"/>
            <a:ext cx="3373231" cy="800907"/>
          </a:xfrm>
          <a:prstGeom prst="rect">
            <a:avLst/>
          </a:prstGeom>
        </p:spPr>
      </p:pic>
    </p:spTree>
    <p:extLst>
      <p:ext uri="{BB962C8B-B14F-4D97-AF65-F5344CB8AC3E}">
        <p14:creationId xmlns:p14="http://schemas.microsoft.com/office/powerpoint/2010/main" val="1935091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6096001" y="954811"/>
            <a:ext cx="5148262"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10" name="Pladsholder til tekst 3">
            <a:extLst>
              <a:ext uri="{FF2B5EF4-FFF2-40B4-BE49-F238E27FC236}">
                <a16:creationId xmlns:a16="http://schemas.microsoft.com/office/drawing/2014/main" id="{9C20A236-45B9-8444-B81A-705BCE0EDE60}"/>
              </a:ext>
            </a:extLst>
          </p:cNvPr>
          <p:cNvSpPr>
            <a:spLocks noGrp="1"/>
          </p:cNvSpPr>
          <p:nvPr>
            <p:ph type="body" sz="quarter" idx="14"/>
          </p:nvPr>
        </p:nvSpPr>
        <p:spPr>
          <a:xfrm>
            <a:off x="6096003" y="3035300"/>
            <a:ext cx="4351318" cy="2835275"/>
          </a:xfrm>
        </p:spPr>
        <p:txBody>
          <a:bodyPr>
            <a:normAutofit/>
          </a:bodyPr>
          <a:lstStyle>
            <a:lvl1pPr>
              <a:spcBef>
                <a:spcPts val="0"/>
              </a:spcBef>
              <a:defRPr sz="1800"/>
            </a:lvl1pPr>
          </a:lstStyle>
          <a:p>
            <a:pPr lvl="0"/>
            <a:r>
              <a:rPr lang="da-DK" smtClean="0"/>
              <a:t>Rediger typografien i masterens</a:t>
            </a:r>
          </a:p>
        </p:txBody>
      </p:sp>
      <p:sp>
        <p:nvSpPr>
          <p:cNvPr id="37" name="Pladsholder til billede 10">
            <a:extLst>
              <a:ext uri="{FF2B5EF4-FFF2-40B4-BE49-F238E27FC236}">
                <a16:creationId xmlns:a16="http://schemas.microsoft.com/office/drawing/2014/main" id="{3A85614E-8512-48A2-9CF6-627AED289E76}"/>
              </a:ext>
            </a:extLst>
          </p:cNvPr>
          <p:cNvSpPr>
            <a:spLocks noGrp="1"/>
          </p:cNvSpPr>
          <p:nvPr>
            <p:ph type="pic" sz="quarter" idx="13"/>
          </p:nvPr>
        </p:nvSpPr>
        <p:spPr>
          <a:xfrm>
            <a:off x="0" y="0"/>
            <a:ext cx="5491266" cy="6858000"/>
          </a:xfrm>
        </p:spPr>
        <p:txBody>
          <a:bodyPr/>
          <a:lstStyle/>
          <a:p>
            <a:r>
              <a:rPr lang="da-DK" smtClean="0"/>
              <a:t>Klik på ikonet for at tilføje et billede</a:t>
            </a:r>
            <a:endParaRPr lang="da-DK" dirty="0"/>
          </a:p>
        </p:txBody>
      </p:sp>
    </p:spTree>
    <p:extLst>
      <p:ext uri="{BB962C8B-B14F-4D97-AF65-F5344CB8AC3E}">
        <p14:creationId xmlns:p14="http://schemas.microsoft.com/office/powerpoint/2010/main" val="1755554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spalte slide">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89293902-D7F0-3047-84CE-63E82D9CF0A2}"/>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3" name="Titel 1">
            <a:extLst>
              <a:ext uri="{FF2B5EF4-FFF2-40B4-BE49-F238E27FC236}">
                <a16:creationId xmlns:a16="http://schemas.microsoft.com/office/drawing/2014/main" id="{2BB978F9-C091-42E1-A686-3F0CF3190779}"/>
              </a:ext>
            </a:extLst>
          </p:cNvPr>
          <p:cNvSpPr>
            <a:spLocks noGrp="1"/>
          </p:cNvSpPr>
          <p:nvPr>
            <p:ph type="title" hasCustomPrompt="1"/>
          </p:nvPr>
        </p:nvSpPr>
        <p:spPr>
          <a:xfrm>
            <a:off x="847436" y="1264673"/>
            <a:ext cx="6586330" cy="1205057"/>
          </a:xfrm>
        </p:spPr>
        <p:txBody>
          <a:bodyPr>
            <a:normAutofit/>
          </a:bodyPr>
          <a:lstStyle>
            <a:lvl1pPr>
              <a:defRPr sz="3600"/>
            </a:lvl1pPr>
          </a:lstStyle>
          <a:p>
            <a:r>
              <a:rPr lang="da-DK" dirty="0"/>
              <a:t>Almindelig tekstside uden grafisk baggrund</a:t>
            </a:r>
          </a:p>
        </p:txBody>
      </p:sp>
      <p:sp>
        <p:nvSpPr>
          <p:cNvPr id="6" name="Pladsholder til tekst 3">
            <a:extLst>
              <a:ext uri="{FF2B5EF4-FFF2-40B4-BE49-F238E27FC236}">
                <a16:creationId xmlns:a16="http://schemas.microsoft.com/office/drawing/2014/main" id="{536045C7-2DB3-4BFF-A2C1-92C84A65C118}"/>
              </a:ext>
            </a:extLst>
          </p:cNvPr>
          <p:cNvSpPr>
            <a:spLocks noGrp="1"/>
          </p:cNvSpPr>
          <p:nvPr>
            <p:ph type="body" sz="quarter" idx="15"/>
          </p:nvPr>
        </p:nvSpPr>
        <p:spPr>
          <a:xfrm>
            <a:off x="6662539" y="3055180"/>
            <a:ext cx="4581724" cy="2835275"/>
          </a:xfrm>
        </p:spPr>
        <p:txBody>
          <a:bodyPr>
            <a:normAutofit/>
          </a:bodyPr>
          <a:lstStyle>
            <a:lvl1pPr>
              <a:spcBef>
                <a:spcPts val="0"/>
              </a:spcBef>
              <a:defRPr sz="1800"/>
            </a:lvl1pPr>
          </a:lstStyle>
          <a:p>
            <a:pPr lvl="0"/>
            <a:r>
              <a:rPr lang="da-DK" smtClean="0"/>
              <a:t>Rediger typografien i masterens</a:t>
            </a:r>
          </a:p>
        </p:txBody>
      </p:sp>
      <p:sp>
        <p:nvSpPr>
          <p:cNvPr id="7" name="Pladsholder til tekst 3">
            <a:extLst>
              <a:ext uri="{FF2B5EF4-FFF2-40B4-BE49-F238E27FC236}">
                <a16:creationId xmlns:a16="http://schemas.microsoft.com/office/drawing/2014/main" id="{DCA6FECE-36D3-473F-B03C-CFF05533A687}"/>
              </a:ext>
            </a:extLst>
          </p:cNvPr>
          <p:cNvSpPr>
            <a:spLocks noGrp="1"/>
          </p:cNvSpPr>
          <p:nvPr>
            <p:ph type="body" sz="quarter" idx="16"/>
          </p:nvPr>
        </p:nvSpPr>
        <p:spPr>
          <a:xfrm>
            <a:off x="847436" y="3035300"/>
            <a:ext cx="4581724" cy="2835275"/>
          </a:xfrm>
        </p:spPr>
        <p:txBody>
          <a:bodyPr>
            <a:normAutofit/>
          </a:bodyPr>
          <a:lstStyle>
            <a:lvl1pPr>
              <a:spcBef>
                <a:spcPts val="0"/>
              </a:spcBef>
              <a:defRPr sz="1800"/>
            </a:lvl1pPr>
          </a:lstStyle>
          <a:p>
            <a:pPr lvl="0"/>
            <a:r>
              <a:rPr lang="da-DK" smtClean="0"/>
              <a:t>Rediger typografien i masterens</a:t>
            </a:r>
          </a:p>
        </p:txBody>
      </p:sp>
    </p:spTree>
    <p:extLst>
      <p:ext uri="{BB962C8B-B14F-4D97-AF65-F5344CB8AC3E}">
        <p14:creationId xmlns:p14="http://schemas.microsoft.com/office/powerpoint/2010/main" val="522579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vid slide">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89293902-D7F0-3047-84CE-63E82D9CF0A2}"/>
              </a:ext>
            </a:extLst>
          </p:cNvPr>
          <p:cNvPicPr>
            <a:picLocks noChangeAspect="1"/>
          </p:cNvPicPr>
          <p:nvPr userDrawn="1"/>
        </p:nvPicPr>
        <p:blipFill>
          <a:blip r:embed="rId2"/>
          <a:stretch>
            <a:fillRect/>
          </a:stretch>
        </p:blipFill>
        <p:spPr>
          <a:xfrm>
            <a:off x="11326308" y="360785"/>
            <a:ext cx="501602" cy="501602"/>
          </a:xfrm>
          <a:prstGeom prst="rect">
            <a:avLst/>
          </a:prstGeom>
        </p:spPr>
      </p:pic>
    </p:spTree>
    <p:extLst>
      <p:ext uri="{BB962C8B-B14F-4D97-AF65-F5344CB8AC3E}">
        <p14:creationId xmlns:p14="http://schemas.microsoft.com/office/powerpoint/2010/main" val="22038457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yseblå baggrund med dråber">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8B8C9A1E-52B7-4187-9204-0CB38647C975}"/>
              </a:ext>
            </a:extLst>
          </p:cNvPr>
          <p:cNvPicPr>
            <a:picLocks noChangeAspect="1"/>
          </p:cNvPicPr>
          <p:nvPr userDrawn="1"/>
        </p:nvPicPr>
        <p:blipFill>
          <a:blip r:embed="rId2"/>
          <a:stretch>
            <a:fillRect/>
          </a:stretch>
        </p:blipFill>
        <p:spPr>
          <a:xfrm>
            <a:off x="-135467" y="0"/>
            <a:ext cx="12462933" cy="7010400"/>
          </a:xfrm>
          <a:prstGeom prst="rect">
            <a:avLst/>
          </a:prstGeom>
        </p:spPr>
      </p:pic>
      <p:pic>
        <p:nvPicPr>
          <p:cNvPr id="7" name="Billede 6">
            <a:extLst>
              <a:ext uri="{FF2B5EF4-FFF2-40B4-BE49-F238E27FC236}">
                <a16:creationId xmlns:a16="http://schemas.microsoft.com/office/drawing/2014/main" id="{8098DD98-0081-4FAA-A4FF-9587F52FF68F}"/>
              </a:ext>
            </a:extLst>
          </p:cNvPr>
          <p:cNvPicPr>
            <a:picLocks noChangeAspect="1"/>
          </p:cNvPicPr>
          <p:nvPr userDrawn="1"/>
        </p:nvPicPr>
        <p:blipFill>
          <a:blip r:embed="rId3"/>
          <a:stretch>
            <a:fillRect/>
          </a:stretch>
        </p:blipFill>
        <p:spPr>
          <a:xfrm>
            <a:off x="11326308" y="360785"/>
            <a:ext cx="501602" cy="501602"/>
          </a:xfrm>
          <a:prstGeom prst="rect">
            <a:avLst/>
          </a:prstGeom>
        </p:spPr>
      </p:pic>
    </p:spTree>
    <p:extLst>
      <p:ext uri="{BB962C8B-B14F-4D97-AF65-F5344CB8AC3E}">
        <p14:creationId xmlns:p14="http://schemas.microsoft.com/office/powerpoint/2010/main" val="36913848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range baggrund med dråber">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224C242B-250F-4BDA-B918-4C104268F8F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2697C01-AE1D-42B5-B3B2-008778A2F8D3}"/>
              </a:ext>
            </a:extLst>
          </p:cNvPr>
          <p:cNvSpPr>
            <a:spLocks noGrp="1"/>
          </p:cNvSpPr>
          <p:nvPr>
            <p:ph type="title" hasCustomPrompt="1"/>
          </p:nvPr>
        </p:nvSpPr>
        <p:spPr>
          <a:xfrm>
            <a:off x="839788" y="2776611"/>
            <a:ext cx="10404475" cy="929480"/>
          </a:xfrm>
        </p:spPr>
        <p:txBody>
          <a:bodyPr>
            <a:noAutofit/>
          </a:bodyPr>
          <a:lstStyle>
            <a:lvl1pPr algn="ctr">
              <a:defRPr sz="4000">
                <a:solidFill>
                  <a:schemeClr val="bg1"/>
                </a:solidFill>
              </a:defRPr>
            </a:lvl1pPr>
          </a:lstStyle>
          <a:p>
            <a:r>
              <a:rPr lang="da-DK" dirty="0"/>
              <a:t>Brug dette slide til at lave</a:t>
            </a:r>
            <a:br>
              <a:rPr lang="da-DK" dirty="0"/>
            </a:br>
            <a:r>
              <a:rPr lang="da-DK" dirty="0"/>
              <a:t> et </a:t>
            </a:r>
            <a:r>
              <a:rPr lang="da-DK" dirty="0" err="1"/>
              <a:t>startslide</a:t>
            </a:r>
            <a:r>
              <a:rPr lang="da-DK" dirty="0"/>
              <a:t> til et afsnit</a:t>
            </a:r>
          </a:p>
        </p:txBody>
      </p:sp>
      <p:pic>
        <p:nvPicPr>
          <p:cNvPr id="6" name="Billede 5">
            <a:extLst>
              <a:ext uri="{FF2B5EF4-FFF2-40B4-BE49-F238E27FC236}">
                <a16:creationId xmlns:a16="http://schemas.microsoft.com/office/drawing/2014/main" id="{EC9C740E-8135-481D-A2A9-5D1A9970DEBA}"/>
              </a:ext>
            </a:extLst>
          </p:cNvPr>
          <p:cNvPicPr>
            <a:picLocks noChangeAspect="1"/>
          </p:cNvPicPr>
          <p:nvPr userDrawn="1"/>
        </p:nvPicPr>
        <p:blipFill>
          <a:blip r:embed="rId3"/>
          <a:stretch>
            <a:fillRect/>
          </a:stretch>
        </p:blipFill>
        <p:spPr>
          <a:xfrm>
            <a:off x="11326308" y="360785"/>
            <a:ext cx="501602" cy="501602"/>
          </a:xfrm>
          <a:prstGeom prst="rect">
            <a:avLst/>
          </a:prstGeom>
        </p:spPr>
      </p:pic>
    </p:spTree>
    <p:extLst>
      <p:ext uri="{BB962C8B-B14F-4D97-AF65-F5344CB8AC3E}">
        <p14:creationId xmlns:p14="http://schemas.microsoft.com/office/powerpoint/2010/main" val="1806768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obil 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38199" y="954811"/>
            <a:ext cx="5257801"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6" name="Pladsholder til tekst 3">
            <a:extLst>
              <a:ext uri="{FF2B5EF4-FFF2-40B4-BE49-F238E27FC236}">
                <a16:creationId xmlns:a16="http://schemas.microsoft.com/office/drawing/2014/main" id="{D4832DDB-7A23-4C57-9738-A89908ADF214}"/>
              </a:ext>
            </a:extLst>
          </p:cNvPr>
          <p:cNvSpPr>
            <a:spLocks noGrp="1"/>
          </p:cNvSpPr>
          <p:nvPr>
            <p:ph type="body" sz="quarter" idx="15"/>
          </p:nvPr>
        </p:nvSpPr>
        <p:spPr>
          <a:xfrm>
            <a:off x="839788" y="3035300"/>
            <a:ext cx="4351318" cy="2835275"/>
          </a:xfrm>
        </p:spPr>
        <p:txBody>
          <a:bodyPr>
            <a:normAutofit/>
          </a:bodyPr>
          <a:lstStyle>
            <a:lvl1pPr>
              <a:spcBef>
                <a:spcPts val="0"/>
              </a:spcBef>
              <a:defRPr sz="2000"/>
            </a:lvl1pPr>
          </a:lstStyle>
          <a:p>
            <a:pPr lvl="0"/>
            <a:r>
              <a:rPr lang="da-DK" smtClean="0"/>
              <a:t>Rediger typografien i masterens</a:t>
            </a:r>
          </a:p>
        </p:txBody>
      </p:sp>
      <p:pic>
        <p:nvPicPr>
          <p:cNvPr id="8" name="Billede 7">
            <a:extLst>
              <a:ext uri="{FF2B5EF4-FFF2-40B4-BE49-F238E27FC236}">
                <a16:creationId xmlns:a16="http://schemas.microsoft.com/office/drawing/2014/main" id="{479D1FBF-6248-4E70-91EA-D3301E91E5E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68507" y="443912"/>
            <a:ext cx="2962662" cy="6163069"/>
          </a:xfrm>
          <a:prstGeom prst="rect">
            <a:avLst/>
          </a:prstGeom>
        </p:spPr>
      </p:pic>
    </p:spTree>
    <p:extLst>
      <p:ext uri="{BB962C8B-B14F-4D97-AF65-F5344CB8AC3E}">
        <p14:creationId xmlns:p14="http://schemas.microsoft.com/office/powerpoint/2010/main" val="36474229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obil slide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38199" y="954811"/>
            <a:ext cx="5257801"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pic>
        <p:nvPicPr>
          <p:cNvPr id="7" name="Billed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75117" y="443912"/>
            <a:ext cx="2962662" cy="6163069"/>
          </a:xfrm>
          <a:prstGeom prst="rect">
            <a:avLst/>
          </a:prstGeom>
        </p:spPr>
      </p:pic>
      <p:sp>
        <p:nvSpPr>
          <p:cNvPr id="6" name="Pladsholder til tekst 3">
            <a:extLst>
              <a:ext uri="{FF2B5EF4-FFF2-40B4-BE49-F238E27FC236}">
                <a16:creationId xmlns:a16="http://schemas.microsoft.com/office/drawing/2014/main" id="{D4832DDB-7A23-4C57-9738-A89908ADF214}"/>
              </a:ext>
            </a:extLst>
          </p:cNvPr>
          <p:cNvSpPr>
            <a:spLocks noGrp="1"/>
          </p:cNvSpPr>
          <p:nvPr>
            <p:ph type="body" sz="quarter" idx="15"/>
          </p:nvPr>
        </p:nvSpPr>
        <p:spPr>
          <a:xfrm>
            <a:off x="839788" y="3035300"/>
            <a:ext cx="4351318" cy="2835275"/>
          </a:xfrm>
        </p:spPr>
        <p:txBody>
          <a:bodyPr>
            <a:normAutofit/>
          </a:bodyPr>
          <a:lstStyle>
            <a:lvl1pPr>
              <a:spcBef>
                <a:spcPts val="0"/>
              </a:spcBef>
              <a:defRPr sz="2000"/>
            </a:lvl1pPr>
          </a:lstStyle>
          <a:p>
            <a:pPr lvl="0"/>
            <a:r>
              <a:rPr lang="da-DK" smtClean="0"/>
              <a:t>Rediger typografien i masterens</a:t>
            </a:r>
          </a:p>
        </p:txBody>
      </p:sp>
    </p:spTree>
    <p:extLst>
      <p:ext uri="{BB962C8B-B14F-4D97-AF65-F5344CB8AC3E}">
        <p14:creationId xmlns:p14="http://schemas.microsoft.com/office/powerpoint/2010/main" val="24646152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illede og tekst 1">
    <p:spTree>
      <p:nvGrpSpPr>
        <p:cNvPr id="1" name=""/>
        <p:cNvGrpSpPr/>
        <p:nvPr/>
      </p:nvGrpSpPr>
      <p:grpSpPr>
        <a:xfrm>
          <a:off x="0" y="0"/>
          <a:ext cx="0" cy="0"/>
          <a:chOff x="0" y="0"/>
          <a:chExt cx="0" cy="0"/>
        </a:xfrm>
      </p:grpSpPr>
      <p:pic>
        <p:nvPicPr>
          <p:cNvPr id="8" name="Billede 7"/>
          <p:cNvPicPr>
            <a:picLocks noChangeAspect="1"/>
          </p:cNvPicPr>
          <p:nvPr userDrawn="1"/>
        </p:nvPicPr>
        <p:blipFill rotWithShape="1">
          <a:blip r:embed="rId2">
            <a:extLst>
              <a:ext uri="{28A0092B-C50C-407E-A947-70E740481C1C}">
                <a14:useLocalDpi xmlns:a14="http://schemas.microsoft.com/office/drawing/2010/main" val="0"/>
              </a:ext>
            </a:extLst>
          </a:blip>
          <a:srcRect l="11739" r="36632" b="2689"/>
          <a:stretch/>
        </p:blipFill>
        <p:spPr>
          <a:xfrm>
            <a:off x="-14453" y="-11062"/>
            <a:ext cx="5472752" cy="6880123"/>
          </a:xfrm>
          <a:prstGeom prst="rect">
            <a:avLst/>
          </a:prstGeom>
        </p:spPr>
      </p:pic>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6096001" y="954811"/>
            <a:ext cx="5148262"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10" name="Pladsholder til tekst 3">
            <a:extLst>
              <a:ext uri="{FF2B5EF4-FFF2-40B4-BE49-F238E27FC236}">
                <a16:creationId xmlns:a16="http://schemas.microsoft.com/office/drawing/2014/main" id="{A9B749E7-2D41-1942-B592-0F9A4DB661F3}"/>
              </a:ext>
            </a:extLst>
          </p:cNvPr>
          <p:cNvSpPr>
            <a:spLocks noGrp="1"/>
          </p:cNvSpPr>
          <p:nvPr>
            <p:ph type="body" sz="quarter" idx="14"/>
          </p:nvPr>
        </p:nvSpPr>
        <p:spPr>
          <a:xfrm>
            <a:off x="6105237" y="3035300"/>
            <a:ext cx="4351318" cy="2835275"/>
          </a:xfrm>
        </p:spPr>
        <p:txBody>
          <a:bodyPr>
            <a:normAutofit/>
          </a:bodyPr>
          <a:lstStyle>
            <a:lvl1pPr>
              <a:spcBef>
                <a:spcPts val="0"/>
              </a:spcBef>
              <a:defRPr sz="2000"/>
            </a:lvl1pPr>
          </a:lstStyle>
          <a:p>
            <a:pPr lvl="0"/>
            <a:r>
              <a:rPr lang="da-DK" smtClean="0"/>
              <a:t>Rediger typografien i masterens</a:t>
            </a:r>
          </a:p>
        </p:txBody>
      </p:sp>
    </p:spTree>
    <p:extLst>
      <p:ext uri="{BB962C8B-B14F-4D97-AF65-F5344CB8AC3E}">
        <p14:creationId xmlns:p14="http://schemas.microsoft.com/office/powerpoint/2010/main" val="428920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llede og tekst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6096001" y="954811"/>
            <a:ext cx="5148262"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10" name="Pladsholder til tekst 3">
            <a:extLst>
              <a:ext uri="{FF2B5EF4-FFF2-40B4-BE49-F238E27FC236}">
                <a16:creationId xmlns:a16="http://schemas.microsoft.com/office/drawing/2014/main" id="{A9B749E7-2D41-1942-B592-0F9A4DB661F3}"/>
              </a:ext>
            </a:extLst>
          </p:cNvPr>
          <p:cNvSpPr>
            <a:spLocks noGrp="1"/>
          </p:cNvSpPr>
          <p:nvPr>
            <p:ph type="body" sz="quarter" idx="14"/>
          </p:nvPr>
        </p:nvSpPr>
        <p:spPr>
          <a:xfrm>
            <a:off x="6096001" y="3035300"/>
            <a:ext cx="4351318" cy="2835275"/>
          </a:xfrm>
        </p:spPr>
        <p:txBody>
          <a:bodyPr>
            <a:normAutofit/>
          </a:bodyPr>
          <a:lstStyle>
            <a:lvl1pPr>
              <a:spcBef>
                <a:spcPts val="0"/>
              </a:spcBef>
              <a:defRPr sz="2000"/>
            </a:lvl1pPr>
          </a:lstStyle>
          <a:p>
            <a:pPr lvl="0"/>
            <a:r>
              <a:rPr lang="da-DK" smtClean="0"/>
              <a:t>Rediger typografien i masterens</a:t>
            </a:r>
          </a:p>
        </p:txBody>
      </p:sp>
      <p:pic>
        <p:nvPicPr>
          <p:cNvPr id="6" name="Billede 5">
            <a:extLst>
              <a:ext uri="{FF2B5EF4-FFF2-40B4-BE49-F238E27FC236}">
                <a16:creationId xmlns:a16="http://schemas.microsoft.com/office/drawing/2014/main" id="{ECEC4CA2-09D4-43DC-BA5A-06B042FC5DF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47017"/>
          <a:stretch/>
        </p:blipFill>
        <p:spPr>
          <a:xfrm>
            <a:off x="0" y="0"/>
            <a:ext cx="5477691" cy="6895770"/>
          </a:xfrm>
          <a:prstGeom prst="rect">
            <a:avLst/>
          </a:prstGeom>
        </p:spPr>
      </p:pic>
    </p:spTree>
    <p:extLst>
      <p:ext uri="{BB962C8B-B14F-4D97-AF65-F5344CB8AC3E}">
        <p14:creationId xmlns:p14="http://schemas.microsoft.com/office/powerpoint/2010/main" val="31796483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llede og tekst 3">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A6E03658-E721-435E-8D1E-F31F745E4F6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6778"/>
          <a:stretch/>
        </p:blipFill>
        <p:spPr>
          <a:xfrm flipH="1">
            <a:off x="6710284" y="0"/>
            <a:ext cx="5477301" cy="6858000"/>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9" name="Titel 1">
            <a:extLst>
              <a:ext uri="{FF2B5EF4-FFF2-40B4-BE49-F238E27FC236}">
                <a16:creationId xmlns:a16="http://schemas.microsoft.com/office/drawing/2014/main" id="{EDC07847-C7E8-4FC3-AE25-8C6378DB9523}"/>
              </a:ext>
            </a:extLst>
          </p:cNvPr>
          <p:cNvSpPr>
            <a:spLocks noGrp="1"/>
          </p:cNvSpPr>
          <p:nvPr>
            <p:ph type="title" hasCustomPrompt="1"/>
          </p:nvPr>
        </p:nvSpPr>
        <p:spPr>
          <a:xfrm>
            <a:off x="847436" y="954811"/>
            <a:ext cx="4351318" cy="1603931"/>
          </a:xfrm>
        </p:spPr>
        <p:txBody>
          <a:bodyPr>
            <a:normAutofit/>
          </a:bodyPr>
          <a:lstStyle>
            <a:lvl1pPr>
              <a:defRPr sz="3600"/>
            </a:lvl1pPr>
          </a:lstStyle>
          <a:p>
            <a:r>
              <a:rPr lang="da-DK" dirty="0"/>
              <a:t>Tekst med billede eller grafik</a:t>
            </a:r>
          </a:p>
        </p:txBody>
      </p:sp>
      <p:sp>
        <p:nvSpPr>
          <p:cNvPr id="10" name="Pladsholder til tekst 3">
            <a:extLst>
              <a:ext uri="{FF2B5EF4-FFF2-40B4-BE49-F238E27FC236}">
                <a16:creationId xmlns:a16="http://schemas.microsoft.com/office/drawing/2014/main" id="{22FC66E2-1D77-4953-9A8D-080F1BB13848}"/>
              </a:ext>
            </a:extLst>
          </p:cNvPr>
          <p:cNvSpPr>
            <a:spLocks noGrp="1"/>
          </p:cNvSpPr>
          <p:nvPr>
            <p:ph type="body" sz="quarter" idx="14"/>
          </p:nvPr>
        </p:nvSpPr>
        <p:spPr>
          <a:xfrm>
            <a:off x="847437" y="3035300"/>
            <a:ext cx="4351318" cy="2835275"/>
          </a:xfrm>
        </p:spPr>
        <p:txBody>
          <a:bodyPr>
            <a:normAutofit/>
          </a:bodyPr>
          <a:lstStyle>
            <a:lvl1pPr>
              <a:spcBef>
                <a:spcPts val="0"/>
              </a:spcBef>
              <a:defRPr sz="2000"/>
            </a:lvl1pPr>
          </a:lstStyle>
          <a:p>
            <a:pPr lvl="0"/>
            <a:r>
              <a:rPr lang="da-DK" smtClean="0"/>
              <a:t>Rediger typografien i masterens</a:t>
            </a:r>
          </a:p>
        </p:txBody>
      </p:sp>
    </p:spTree>
    <p:extLst>
      <p:ext uri="{BB962C8B-B14F-4D97-AF65-F5344CB8AC3E}">
        <p14:creationId xmlns:p14="http://schemas.microsoft.com/office/powerpoint/2010/main" val="572742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slide Orange">
    <p:spTree>
      <p:nvGrpSpPr>
        <p:cNvPr id="1" name=""/>
        <p:cNvGrpSpPr/>
        <p:nvPr/>
      </p:nvGrpSpPr>
      <p:grpSpPr>
        <a:xfrm>
          <a:off x="0" y="0"/>
          <a:ext cx="0" cy="0"/>
          <a:chOff x="0" y="0"/>
          <a:chExt cx="0" cy="0"/>
        </a:xfrm>
      </p:grpSpPr>
      <p:pic>
        <p:nvPicPr>
          <p:cNvPr id="11" name="Billede 10">
            <a:extLst>
              <a:ext uri="{FF2B5EF4-FFF2-40B4-BE49-F238E27FC236}">
                <a16:creationId xmlns:a16="http://schemas.microsoft.com/office/drawing/2014/main" id="{9B331691-81B6-6D40-8ED8-D04A5D12D72C}"/>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7" name="Billede 6">
            <a:extLst>
              <a:ext uri="{FF2B5EF4-FFF2-40B4-BE49-F238E27FC236}">
                <a16:creationId xmlns:a16="http://schemas.microsoft.com/office/drawing/2014/main" id="{7E396130-2DA9-FA4F-A542-0BC1F3B6FA6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10" name="Titel 1">
            <a:extLst>
              <a:ext uri="{FF2B5EF4-FFF2-40B4-BE49-F238E27FC236}">
                <a16:creationId xmlns:a16="http://schemas.microsoft.com/office/drawing/2014/main" id="{5D9E9F91-3928-4859-BD8F-850DE0137842}"/>
              </a:ext>
            </a:extLst>
          </p:cNvPr>
          <p:cNvSpPr>
            <a:spLocks noGrp="1"/>
          </p:cNvSpPr>
          <p:nvPr>
            <p:ph type="ctrTitle" hasCustomPrompt="1"/>
          </p:nvPr>
        </p:nvSpPr>
        <p:spPr>
          <a:xfrm>
            <a:off x="844495" y="2227628"/>
            <a:ext cx="7434469" cy="1793839"/>
          </a:xfrm>
        </p:spPr>
        <p:txBody>
          <a:bodyPr anchor="b"/>
          <a:lstStyle>
            <a:lvl1pPr algn="l">
              <a:defRPr sz="4800" b="0">
                <a:solidFill>
                  <a:schemeClr val="bg1"/>
                </a:solidFill>
              </a:defRPr>
            </a:lvl1pPr>
          </a:lstStyle>
          <a:p>
            <a:r>
              <a:rPr lang="da-DK" dirty="0"/>
              <a:t>Forside 2 er blå med dråber på</a:t>
            </a:r>
          </a:p>
        </p:txBody>
      </p:sp>
      <p:sp>
        <p:nvSpPr>
          <p:cNvPr id="12" name="Undertitel 2">
            <a:extLst>
              <a:ext uri="{FF2B5EF4-FFF2-40B4-BE49-F238E27FC236}">
                <a16:creationId xmlns:a16="http://schemas.microsoft.com/office/drawing/2014/main" id="{88609712-B46B-411B-A0E1-10AB82BB83CB}"/>
              </a:ext>
            </a:extLst>
          </p:cNvPr>
          <p:cNvSpPr>
            <a:spLocks noGrp="1"/>
          </p:cNvSpPr>
          <p:nvPr>
            <p:ph type="subTitle" idx="1" hasCustomPrompt="1"/>
          </p:nvPr>
        </p:nvSpPr>
        <p:spPr>
          <a:xfrm>
            <a:off x="848138" y="4364916"/>
            <a:ext cx="9144000" cy="527577"/>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Underoverskrift her</a:t>
            </a:r>
          </a:p>
        </p:txBody>
      </p:sp>
    </p:spTree>
    <p:extLst>
      <p:ext uri="{BB962C8B-B14F-4D97-AF65-F5344CB8AC3E}">
        <p14:creationId xmlns:p14="http://schemas.microsoft.com/office/powerpoint/2010/main" val="12475637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llede og tekst 4">
    <p:spTree>
      <p:nvGrpSpPr>
        <p:cNvPr id="1" name=""/>
        <p:cNvGrpSpPr/>
        <p:nvPr/>
      </p:nvGrpSpPr>
      <p:grpSpPr>
        <a:xfrm>
          <a:off x="0" y="0"/>
          <a:ext cx="0" cy="0"/>
          <a:chOff x="0" y="0"/>
          <a:chExt cx="0" cy="0"/>
        </a:xfrm>
      </p:grpSpPr>
      <p:pic>
        <p:nvPicPr>
          <p:cNvPr id="8" name="Picture 5"/>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7523" r="28441" b="-104"/>
          <a:stretch/>
        </p:blipFill>
        <p:spPr bwMode="auto">
          <a:xfrm>
            <a:off x="6630185" y="-11062"/>
            <a:ext cx="5561815" cy="6869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47436" y="954811"/>
            <a:ext cx="4351318"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4" name="Pladsholder til tekst 3">
            <a:extLst>
              <a:ext uri="{FF2B5EF4-FFF2-40B4-BE49-F238E27FC236}">
                <a16:creationId xmlns:a16="http://schemas.microsoft.com/office/drawing/2014/main" id="{BB12B014-212F-8F48-B931-5C7BDDEE36CD}"/>
              </a:ext>
            </a:extLst>
          </p:cNvPr>
          <p:cNvSpPr>
            <a:spLocks noGrp="1"/>
          </p:cNvSpPr>
          <p:nvPr>
            <p:ph type="body" sz="quarter" idx="14"/>
          </p:nvPr>
        </p:nvSpPr>
        <p:spPr>
          <a:xfrm>
            <a:off x="847437" y="3035300"/>
            <a:ext cx="4351318" cy="2835275"/>
          </a:xfrm>
        </p:spPr>
        <p:txBody>
          <a:bodyPr>
            <a:normAutofit/>
          </a:bodyPr>
          <a:lstStyle>
            <a:lvl1pPr>
              <a:spcBef>
                <a:spcPts val="0"/>
              </a:spcBef>
              <a:defRPr sz="2000"/>
            </a:lvl1pPr>
          </a:lstStyle>
          <a:p>
            <a:pPr lvl="0"/>
            <a:r>
              <a:rPr lang="da-DK" smtClean="0"/>
              <a:t>Rediger typografien i masterens</a:t>
            </a:r>
          </a:p>
        </p:txBody>
      </p:sp>
    </p:spTree>
    <p:extLst>
      <p:ext uri="{BB962C8B-B14F-4D97-AF65-F5344CB8AC3E}">
        <p14:creationId xmlns:p14="http://schemas.microsoft.com/office/powerpoint/2010/main" val="40532639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llede og tekst 6">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F8AC5961-2AE4-4D78-A262-909D8BCC937A}"/>
              </a:ext>
            </a:extLst>
          </p:cNvPr>
          <p:cNvPicPr>
            <a:picLocks noChangeAspect="1"/>
          </p:cNvPicPr>
          <p:nvPr userDrawn="1"/>
        </p:nvPicPr>
        <p:blipFill rotWithShape="1">
          <a:blip r:embed="rId2"/>
          <a:srcRect l="4787" r="40"/>
          <a:stretch/>
        </p:blipFill>
        <p:spPr>
          <a:xfrm>
            <a:off x="0" y="0"/>
            <a:ext cx="5472752" cy="6853968"/>
          </a:xfrm>
          <a:prstGeom prst="rect">
            <a:avLst/>
          </a:prstGeom>
        </p:spPr>
      </p:pic>
      <p:pic>
        <p:nvPicPr>
          <p:cNvPr id="9" name="Billede 8">
            <a:extLst>
              <a:ext uri="{FF2B5EF4-FFF2-40B4-BE49-F238E27FC236}">
                <a16:creationId xmlns:a16="http://schemas.microsoft.com/office/drawing/2014/main" id="{4EE14D22-E11C-4544-BC78-854E987AD838}"/>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12" name="Titel 1">
            <a:extLst>
              <a:ext uri="{FF2B5EF4-FFF2-40B4-BE49-F238E27FC236}">
                <a16:creationId xmlns:a16="http://schemas.microsoft.com/office/drawing/2014/main" id="{06C32D2F-C381-450B-BAE3-750578BCA815}"/>
              </a:ext>
            </a:extLst>
          </p:cNvPr>
          <p:cNvSpPr>
            <a:spLocks noGrp="1"/>
          </p:cNvSpPr>
          <p:nvPr>
            <p:ph type="title" hasCustomPrompt="1"/>
          </p:nvPr>
        </p:nvSpPr>
        <p:spPr>
          <a:xfrm>
            <a:off x="6096001" y="954811"/>
            <a:ext cx="5148262" cy="1603931"/>
          </a:xfrm>
        </p:spPr>
        <p:txBody>
          <a:bodyPr>
            <a:normAutofit/>
          </a:bodyPr>
          <a:lstStyle>
            <a:lvl1pPr>
              <a:defRPr sz="3600"/>
            </a:lvl1pPr>
          </a:lstStyle>
          <a:p>
            <a:r>
              <a:rPr lang="da-DK" dirty="0"/>
              <a:t>Tekst med billede eller grafik</a:t>
            </a:r>
          </a:p>
        </p:txBody>
      </p:sp>
      <p:sp>
        <p:nvSpPr>
          <p:cNvPr id="13" name="Pladsholder til tekst 3">
            <a:extLst>
              <a:ext uri="{FF2B5EF4-FFF2-40B4-BE49-F238E27FC236}">
                <a16:creationId xmlns:a16="http://schemas.microsoft.com/office/drawing/2014/main" id="{701988B6-3FA0-4875-B1C6-59722A0BF1B1}"/>
              </a:ext>
            </a:extLst>
          </p:cNvPr>
          <p:cNvSpPr>
            <a:spLocks noGrp="1"/>
          </p:cNvSpPr>
          <p:nvPr>
            <p:ph type="body" sz="quarter" idx="14"/>
          </p:nvPr>
        </p:nvSpPr>
        <p:spPr>
          <a:xfrm>
            <a:off x="6096001" y="3035300"/>
            <a:ext cx="4351318" cy="2835275"/>
          </a:xfrm>
        </p:spPr>
        <p:txBody>
          <a:bodyPr>
            <a:normAutofit/>
          </a:bodyPr>
          <a:lstStyle>
            <a:lvl1pPr>
              <a:spcBef>
                <a:spcPts val="0"/>
              </a:spcBef>
              <a:defRPr sz="2000"/>
            </a:lvl1pPr>
          </a:lstStyle>
          <a:p>
            <a:pPr lvl="0"/>
            <a:r>
              <a:rPr lang="da-DK" smtClean="0"/>
              <a:t>Rediger typografien i masterens</a:t>
            </a:r>
          </a:p>
        </p:txBody>
      </p:sp>
    </p:spTree>
    <p:extLst>
      <p:ext uri="{BB962C8B-B14F-4D97-AF65-F5344CB8AC3E}">
        <p14:creationId xmlns:p14="http://schemas.microsoft.com/office/powerpoint/2010/main" val="12002518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llede og tekst 5">
    <p:spTree>
      <p:nvGrpSpPr>
        <p:cNvPr id="1" name=""/>
        <p:cNvGrpSpPr/>
        <p:nvPr/>
      </p:nvGrpSpPr>
      <p:grpSpPr>
        <a:xfrm>
          <a:off x="0" y="0"/>
          <a:ext cx="0" cy="0"/>
          <a:chOff x="0" y="0"/>
          <a:chExt cx="0" cy="0"/>
        </a:xfrm>
      </p:grpSpPr>
      <p:pic>
        <p:nvPicPr>
          <p:cNvPr id="3" name="Billede 2"/>
          <p:cNvPicPr>
            <a:picLocks noChangeAspect="1"/>
          </p:cNvPicPr>
          <p:nvPr userDrawn="1"/>
        </p:nvPicPr>
        <p:blipFill rotWithShape="1">
          <a:blip r:embed="rId2">
            <a:extLst>
              <a:ext uri="{28A0092B-C50C-407E-A947-70E740481C1C}">
                <a14:useLocalDpi xmlns:a14="http://schemas.microsoft.com/office/drawing/2010/main" val="0"/>
              </a:ext>
            </a:extLst>
          </a:blip>
          <a:srcRect l="29567" r="17757"/>
          <a:stretch/>
        </p:blipFill>
        <p:spPr>
          <a:xfrm>
            <a:off x="6714700" y="0"/>
            <a:ext cx="5472752" cy="6929828"/>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8" name="Titel 1">
            <a:extLst>
              <a:ext uri="{FF2B5EF4-FFF2-40B4-BE49-F238E27FC236}">
                <a16:creationId xmlns:a16="http://schemas.microsoft.com/office/drawing/2014/main" id="{5AC3B0FE-2827-474F-95C1-ED3EF807B710}"/>
              </a:ext>
            </a:extLst>
          </p:cNvPr>
          <p:cNvSpPr>
            <a:spLocks noGrp="1"/>
          </p:cNvSpPr>
          <p:nvPr>
            <p:ph type="title" hasCustomPrompt="1"/>
          </p:nvPr>
        </p:nvSpPr>
        <p:spPr>
          <a:xfrm>
            <a:off x="847436" y="954811"/>
            <a:ext cx="4351318" cy="1603931"/>
          </a:xfrm>
        </p:spPr>
        <p:txBody>
          <a:bodyPr>
            <a:normAutofit/>
          </a:bodyPr>
          <a:lstStyle>
            <a:lvl1pPr>
              <a:defRPr sz="3600"/>
            </a:lvl1pPr>
          </a:lstStyle>
          <a:p>
            <a:r>
              <a:rPr lang="da-DK" dirty="0"/>
              <a:t>Tekst med billede eller grafik</a:t>
            </a:r>
          </a:p>
        </p:txBody>
      </p:sp>
      <p:sp>
        <p:nvSpPr>
          <p:cNvPr id="9" name="Pladsholder til tekst 3">
            <a:extLst>
              <a:ext uri="{FF2B5EF4-FFF2-40B4-BE49-F238E27FC236}">
                <a16:creationId xmlns:a16="http://schemas.microsoft.com/office/drawing/2014/main" id="{9C04AA23-6D8C-47B2-B55A-E09D00AE3A79}"/>
              </a:ext>
            </a:extLst>
          </p:cNvPr>
          <p:cNvSpPr>
            <a:spLocks noGrp="1"/>
          </p:cNvSpPr>
          <p:nvPr>
            <p:ph type="body" sz="quarter" idx="14"/>
          </p:nvPr>
        </p:nvSpPr>
        <p:spPr>
          <a:xfrm>
            <a:off x="847437" y="3035300"/>
            <a:ext cx="4351318" cy="2835275"/>
          </a:xfrm>
        </p:spPr>
        <p:txBody>
          <a:bodyPr>
            <a:normAutofit/>
          </a:bodyPr>
          <a:lstStyle>
            <a:lvl1pPr>
              <a:spcBef>
                <a:spcPts val="0"/>
              </a:spcBef>
              <a:defRPr sz="2000"/>
            </a:lvl1pPr>
          </a:lstStyle>
          <a:p>
            <a:pPr lvl="0"/>
            <a:r>
              <a:rPr lang="da-DK" smtClean="0"/>
              <a:t>Rediger typografien i masterens</a:t>
            </a:r>
          </a:p>
        </p:txBody>
      </p:sp>
    </p:spTree>
    <p:extLst>
      <p:ext uri="{BB962C8B-B14F-4D97-AF65-F5344CB8AC3E}">
        <p14:creationId xmlns:p14="http://schemas.microsoft.com/office/powerpoint/2010/main" val="23212448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llede og tekst 8">
    <p:spTree>
      <p:nvGrpSpPr>
        <p:cNvPr id="1" name=""/>
        <p:cNvGrpSpPr/>
        <p:nvPr/>
      </p:nvGrpSpPr>
      <p:grpSpPr>
        <a:xfrm>
          <a:off x="0" y="0"/>
          <a:ext cx="0" cy="0"/>
          <a:chOff x="0" y="0"/>
          <a:chExt cx="0" cy="0"/>
        </a:xfrm>
      </p:grpSpPr>
      <p:pic>
        <p:nvPicPr>
          <p:cNvPr id="3" name="Billede 2"/>
          <p:cNvPicPr>
            <a:picLocks noChangeAspect="1"/>
          </p:cNvPicPr>
          <p:nvPr userDrawn="1"/>
        </p:nvPicPr>
        <p:blipFill rotWithShape="1">
          <a:blip r:embed="rId2">
            <a:extLst>
              <a:ext uri="{28A0092B-C50C-407E-A947-70E740481C1C}">
                <a14:useLocalDpi xmlns:a14="http://schemas.microsoft.com/office/drawing/2010/main" val="0"/>
              </a:ext>
            </a:extLst>
          </a:blip>
          <a:srcRect l="8504" t="13117" r="51380" b="11513"/>
          <a:stretch/>
        </p:blipFill>
        <p:spPr>
          <a:xfrm flipH="1">
            <a:off x="6719248" y="0"/>
            <a:ext cx="5472752" cy="6858000"/>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8" name="Titel 1">
            <a:extLst>
              <a:ext uri="{FF2B5EF4-FFF2-40B4-BE49-F238E27FC236}">
                <a16:creationId xmlns:a16="http://schemas.microsoft.com/office/drawing/2014/main" id="{C3138027-8993-427A-8A9A-E05FFA4645E3}"/>
              </a:ext>
            </a:extLst>
          </p:cNvPr>
          <p:cNvSpPr>
            <a:spLocks noGrp="1"/>
          </p:cNvSpPr>
          <p:nvPr>
            <p:ph type="title" hasCustomPrompt="1"/>
          </p:nvPr>
        </p:nvSpPr>
        <p:spPr>
          <a:xfrm>
            <a:off x="847436" y="954811"/>
            <a:ext cx="4351318" cy="1603931"/>
          </a:xfrm>
        </p:spPr>
        <p:txBody>
          <a:bodyPr>
            <a:normAutofit/>
          </a:bodyPr>
          <a:lstStyle>
            <a:lvl1pPr>
              <a:defRPr sz="3600"/>
            </a:lvl1pPr>
          </a:lstStyle>
          <a:p>
            <a:r>
              <a:rPr lang="da-DK" dirty="0"/>
              <a:t>Tekst med billede eller grafik</a:t>
            </a:r>
          </a:p>
        </p:txBody>
      </p:sp>
      <p:sp>
        <p:nvSpPr>
          <p:cNvPr id="9" name="Pladsholder til tekst 3">
            <a:extLst>
              <a:ext uri="{FF2B5EF4-FFF2-40B4-BE49-F238E27FC236}">
                <a16:creationId xmlns:a16="http://schemas.microsoft.com/office/drawing/2014/main" id="{46E065D9-94C5-4E0B-8642-472BE0BB5FAB}"/>
              </a:ext>
            </a:extLst>
          </p:cNvPr>
          <p:cNvSpPr>
            <a:spLocks noGrp="1"/>
          </p:cNvSpPr>
          <p:nvPr>
            <p:ph type="body" sz="quarter" idx="14"/>
          </p:nvPr>
        </p:nvSpPr>
        <p:spPr>
          <a:xfrm>
            <a:off x="847437" y="3035300"/>
            <a:ext cx="4351318" cy="2835275"/>
          </a:xfrm>
        </p:spPr>
        <p:txBody>
          <a:bodyPr>
            <a:normAutofit/>
          </a:bodyPr>
          <a:lstStyle>
            <a:lvl1pPr>
              <a:spcBef>
                <a:spcPts val="0"/>
              </a:spcBef>
              <a:defRPr sz="2000"/>
            </a:lvl1pPr>
          </a:lstStyle>
          <a:p>
            <a:pPr lvl="0"/>
            <a:r>
              <a:rPr lang="da-DK" smtClean="0"/>
              <a:t>Rediger typografien i masterens</a:t>
            </a:r>
          </a:p>
        </p:txBody>
      </p:sp>
    </p:spTree>
    <p:extLst>
      <p:ext uri="{BB962C8B-B14F-4D97-AF65-F5344CB8AC3E}">
        <p14:creationId xmlns:p14="http://schemas.microsoft.com/office/powerpoint/2010/main" val="15787786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llede og tekst 9">
    <p:spTree>
      <p:nvGrpSpPr>
        <p:cNvPr id="1" name=""/>
        <p:cNvGrpSpPr/>
        <p:nvPr/>
      </p:nvGrpSpPr>
      <p:grpSpPr>
        <a:xfrm>
          <a:off x="0" y="0"/>
          <a:ext cx="0" cy="0"/>
          <a:chOff x="0" y="0"/>
          <a:chExt cx="0" cy="0"/>
        </a:xfrm>
      </p:grpSpPr>
      <p:pic>
        <p:nvPicPr>
          <p:cNvPr id="3" name="Billede 2"/>
          <p:cNvPicPr>
            <a:picLocks noChangeAspect="1"/>
          </p:cNvPicPr>
          <p:nvPr userDrawn="1"/>
        </p:nvPicPr>
        <p:blipFill rotWithShape="1">
          <a:blip r:embed="rId2">
            <a:extLst>
              <a:ext uri="{28A0092B-C50C-407E-A947-70E740481C1C}">
                <a14:useLocalDpi xmlns:a14="http://schemas.microsoft.com/office/drawing/2010/main" val="0"/>
              </a:ext>
            </a:extLst>
          </a:blip>
          <a:srcRect l="34983" r="11679"/>
          <a:stretch/>
        </p:blipFill>
        <p:spPr>
          <a:xfrm>
            <a:off x="0" y="4032"/>
            <a:ext cx="5472752" cy="6853968"/>
          </a:xfrm>
          <a:prstGeom prst="rect">
            <a:avLst/>
          </a:prstGeom>
        </p:spPr>
      </p:pic>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6096001" y="954811"/>
            <a:ext cx="5148262"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7" name="Pladsholder til tekst 3">
            <a:extLst>
              <a:ext uri="{FF2B5EF4-FFF2-40B4-BE49-F238E27FC236}">
                <a16:creationId xmlns:a16="http://schemas.microsoft.com/office/drawing/2014/main" id="{8E7380C1-4CCE-441D-82FA-69BAD4460C5B}"/>
              </a:ext>
            </a:extLst>
          </p:cNvPr>
          <p:cNvSpPr>
            <a:spLocks noGrp="1"/>
          </p:cNvSpPr>
          <p:nvPr>
            <p:ph type="body" sz="quarter" idx="14"/>
          </p:nvPr>
        </p:nvSpPr>
        <p:spPr>
          <a:xfrm>
            <a:off x="6105940" y="3035300"/>
            <a:ext cx="4351318" cy="2835275"/>
          </a:xfrm>
        </p:spPr>
        <p:txBody>
          <a:bodyPr>
            <a:normAutofit/>
          </a:bodyPr>
          <a:lstStyle>
            <a:lvl1pPr>
              <a:spcBef>
                <a:spcPts val="0"/>
              </a:spcBef>
              <a:defRPr sz="2000"/>
            </a:lvl1pPr>
          </a:lstStyle>
          <a:p>
            <a:pPr lvl="0"/>
            <a:r>
              <a:rPr lang="da-DK" smtClean="0"/>
              <a:t>Rediger typografien i masterens</a:t>
            </a:r>
          </a:p>
        </p:txBody>
      </p:sp>
    </p:spTree>
    <p:extLst>
      <p:ext uri="{BB962C8B-B14F-4D97-AF65-F5344CB8AC3E}">
        <p14:creationId xmlns:p14="http://schemas.microsoft.com/office/powerpoint/2010/main" val="20119947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llede og tekst 10">
    <p:spTree>
      <p:nvGrpSpPr>
        <p:cNvPr id="1" name=""/>
        <p:cNvGrpSpPr/>
        <p:nvPr/>
      </p:nvGrpSpPr>
      <p:grpSpPr>
        <a:xfrm>
          <a:off x="0" y="0"/>
          <a:ext cx="0" cy="0"/>
          <a:chOff x="0" y="0"/>
          <a:chExt cx="0" cy="0"/>
        </a:xfrm>
      </p:grpSpPr>
      <p:pic>
        <p:nvPicPr>
          <p:cNvPr id="3" name="Billede 2"/>
          <p:cNvPicPr>
            <a:picLocks noChangeAspect="1"/>
          </p:cNvPicPr>
          <p:nvPr userDrawn="1"/>
        </p:nvPicPr>
        <p:blipFill rotWithShape="1">
          <a:blip r:embed="rId2">
            <a:extLst>
              <a:ext uri="{28A0092B-C50C-407E-A947-70E740481C1C}">
                <a14:useLocalDpi xmlns:a14="http://schemas.microsoft.com/office/drawing/2010/main" val="0"/>
              </a:ext>
            </a:extLst>
          </a:blip>
          <a:srcRect l="37316" t="1720" r="12829" b="4106"/>
          <a:stretch/>
        </p:blipFill>
        <p:spPr>
          <a:xfrm>
            <a:off x="6782938" y="-16941"/>
            <a:ext cx="5472751" cy="6895413"/>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9" name="Titel 1">
            <a:extLst>
              <a:ext uri="{FF2B5EF4-FFF2-40B4-BE49-F238E27FC236}">
                <a16:creationId xmlns:a16="http://schemas.microsoft.com/office/drawing/2014/main" id="{74534C79-F090-4118-8828-CDF602CDED48}"/>
              </a:ext>
            </a:extLst>
          </p:cNvPr>
          <p:cNvSpPr>
            <a:spLocks noGrp="1"/>
          </p:cNvSpPr>
          <p:nvPr>
            <p:ph type="title" hasCustomPrompt="1"/>
          </p:nvPr>
        </p:nvSpPr>
        <p:spPr>
          <a:xfrm>
            <a:off x="847436" y="954811"/>
            <a:ext cx="4351318" cy="1603931"/>
          </a:xfrm>
        </p:spPr>
        <p:txBody>
          <a:bodyPr>
            <a:normAutofit/>
          </a:bodyPr>
          <a:lstStyle>
            <a:lvl1pPr>
              <a:defRPr sz="3600"/>
            </a:lvl1pPr>
          </a:lstStyle>
          <a:p>
            <a:r>
              <a:rPr lang="da-DK" dirty="0"/>
              <a:t>Tekst med billede eller grafik</a:t>
            </a:r>
          </a:p>
        </p:txBody>
      </p:sp>
      <p:sp>
        <p:nvSpPr>
          <p:cNvPr id="10" name="Pladsholder til tekst 3">
            <a:extLst>
              <a:ext uri="{FF2B5EF4-FFF2-40B4-BE49-F238E27FC236}">
                <a16:creationId xmlns:a16="http://schemas.microsoft.com/office/drawing/2014/main" id="{5F570295-6CCC-4C74-805D-55B9B3DEA6B5}"/>
              </a:ext>
            </a:extLst>
          </p:cNvPr>
          <p:cNvSpPr>
            <a:spLocks noGrp="1"/>
          </p:cNvSpPr>
          <p:nvPr>
            <p:ph type="body" sz="quarter" idx="14"/>
          </p:nvPr>
        </p:nvSpPr>
        <p:spPr>
          <a:xfrm>
            <a:off x="847437" y="3035300"/>
            <a:ext cx="4351318" cy="2835275"/>
          </a:xfrm>
        </p:spPr>
        <p:txBody>
          <a:bodyPr>
            <a:normAutofit/>
          </a:bodyPr>
          <a:lstStyle>
            <a:lvl1pPr>
              <a:spcBef>
                <a:spcPts val="0"/>
              </a:spcBef>
              <a:defRPr sz="2000"/>
            </a:lvl1pPr>
          </a:lstStyle>
          <a:p>
            <a:pPr lvl="0"/>
            <a:r>
              <a:rPr lang="da-DK" smtClean="0"/>
              <a:t>Rediger typografien i masterens</a:t>
            </a:r>
          </a:p>
        </p:txBody>
      </p:sp>
    </p:spTree>
    <p:extLst>
      <p:ext uri="{BB962C8B-B14F-4D97-AF65-F5344CB8AC3E}">
        <p14:creationId xmlns:p14="http://schemas.microsoft.com/office/powerpoint/2010/main" val="10136252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Billede og tekst 1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6096001" y="954811"/>
            <a:ext cx="5148262"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7" name="Pladsholder til tekst 3">
            <a:extLst>
              <a:ext uri="{FF2B5EF4-FFF2-40B4-BE49-F238E27FC236}">
                <a16:creationId xmlns:a16="http://schemas.microsoft.com/office/drawing/2014/main" id="{8E7380C1-4CCE-441D-82FA-69BAD4460C5B}"/>
              </a:ext>
            </a:extLst>
          </p:cNvPr>
          <p:cNvSpPr>
            <a:spLocks noGrp="1"/>
          </p:cNvSpPr>
          <p:nvPr>
            <p:ph type="body" sz="quarter" idx="14"/>
          </p:nvPr>
        </p:nvSpPr>
        <p:spPr>
          <a:xfrm>
            <a:off x="6105940" y="3035300"/>
            <a:ext cx="4351318" cy="2835275"/>
          </a:xfrm>
        </p:spPr>
        <p:txBody>
          <a:bodyPr>
            <a:normAutofit/>
          </a:bodyPr>
          <a:lstStyle>
            <a:lvl1pPr>
              <a:spcBef>
                <a:spcPts val="0"/>
              </a:spcBef>
              <a:defRPr sz="2000"/>
            </a:lvl1pPr>
          </a:lstStyle>
          <a:p>
            <a:pPr lvl="0"/>
            <a:r>
              <a:rPr lang="da-DK" smtClean="0"/>
              <a:t>Rediger typografien i masterens</a:t>
            </a:r>
          </a:p>
        </p:txBody>
      </p:sp>
      <p:pic>
        <p:nvPicPr>
          <p:cNvPr id="6" name="Billede 5">
            <a:extLst>
              <a:ext uri="{FF2B5EF4-FFF2-40B4-BE49-F238E27FC236}">
                <a16:creationId xmlns:a16="http://schemas.microsoft.com/office/drawing/2014/main" id="{EE8D3825-CBFC-45D9-AF86-38E14C387DD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51064" b="7970"/>
          <a:stretch/>
        </p:blipFill>
        <p:spPr>
          <a:xfrm>
            <a:off x="0" y="5940"/>
            <a:ext cx="5472752" cy="6864823"/>
          </a:xfrm>
          <a:prstGeom prst="rect">
            <a:avLst/>
          </a:prstGeom>
        </p:spPr>
      </p:pic>
    </p:spTree>
    <p:extLst>
      <p:ext uri="{BB962C8B-B14F-4D97-AF65-F5344CB8AC3E}">
        <p14:creationId xmlns:p14="http://schemas.microsoft.com/office/powerpoint/2010/main" val="21506410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Brugerdefineret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CEAC7A-3BD6-CE43-884A-733185E6F803}"/>
              </a:ext>
            </a:extLst>
          </p:cNvPr>
          <p:cNvSpPr>
            <a:spLocks noGrp="1"/>
          </p:cNvSpPr>
          <p:nvPr>
            <p:ph type="title" hasCustomPrompt="1"/>
          </p:nvPr>
        </p:nvSpPr>
        <p:spPr>
          <a:xfrm>
            <a:off x="838200" y="1264673"/>
            <a:ext cx="5630333" cy="1205057"/>
          </a:xfrm>
        </p:spPr>
        <p:txBody>
          <a:bodyPr>
            <a:normAutofit/>
          </a:bodyPr>
          <a:lstStyle>
            <a:lvl1pPr>
              <a:defRPr sz="4000"/>
            </a:lvl1pPr>
          </a:lstStyle>
          <a:p>
            <a:r>
              <a:rPr lang="da-DK" dirty="0"/>
              <a:t>Almindelig tekstside uden grafisk baggrund</a:t>
            </a:r>
          </a:p>
        </p:txBody>
      </p:sp>
      <p:pic>
        <p:nvPicPr>
          <p:cNvPr id="5" name="Billede 4">
            <a:extLst>
              <a:ext uri="{FF2B5EF4-FFF2-40B4-BE49-F238E27FC236}">
                <a16:creationId xmlns:a16="http://schemas.microsoft.com/office/drawing/2014/main" id="{89293902-D7F0-3047-84CE-63E82D9CF0A2}"/>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9" name="Pladsholder til tekst 3">
            <a:extLst>
              <a:ext uri="{FF2B5EF4-FFF2-40B4-BE49-F238E27FC236}">
                <a16:creationId xmlns:a16="http://schemas.microsoft.com/office/drawing/2014/main" id="{D8409DF4-D9A7-6041-897D-605934196CA1}"/>
              </a:ext>
            </a:extLst>
          </p:cNvPr>
          <p:cNvSpPr>
            <a:spLocks noGrp="1"/>
          </p:cNvSpPr>
          <p:nvPr>
            <p:ph type="body" sz="quarter" idx="14"/>
          </p:nvPr>
        </p:nvSpPr>
        <p:spPr>
          <a:xfrm>
            <a:off x="838201" y="3035300"/>
            <a:ext cx="5257800" cy="2835275"/>
          </a:xfrm>
        </p:spPr>
        <p:txBody>
          <a:bodyPr>
            <a:normAutofit/>
          </a:bodyPr>
          <a:lstStyle>
            <a:lvl1pPr>
              <a:spcBef>
                <a:spcPts val="0"/>
              </a:spcBef>
              <a:defRPr sz="1800"/>
            </a:lvl1pPr>
          </a:lstStyle>
          <a:p>
            <a:r>
              <a:rPr lang="da-DK"/>
              <a:t>Rediger teksttypografien i masteren
Andet niveau
Tredje niveau
Fjerde niveau
Femte niveau</a:t>
            </a:r>
            <a:endParaRPr lang="da-DK" dirty="0"/>
          </a:p>
        </p:txBody>
      </p:sp>
      <p:sp>
        <p:nvSpPr>
          <p:cNvPr id="12" name="Pladsholder til tekst 3">
            <a:extLst>
              <a:ext uri="{FF2B5EF4-FFF2-40B4-BE49-F238E27FC236}">
                <a16:creationId xmlns:a16="http://schemas.microsoft.com/office/drawing/2014/main" id="{B9658EB4-15E6-B941-B4F0-889AF104F72E}"/>
              </a:ext>
            </a:extLst>
          </p:cNvPr>
          <p:cNvSpPr>
            <a:spLocks noGrp="1"/>
          </p:cNvSpPr>
          <p:nvPr>
            <p:ph type="body" sz="quarter" idx="15"/>
          </p:nvPr>
        </p:nvSpPr>
        <p:spPr>
          <a:xfrm>
            <a:off x="6662539" y="3055180"/>
            <a:ext cx="5165372" cy="2835275"/>
          </a:xfrm>
        </p:spPr>
        <p:txBody>
          <a:bodyPr>
            <a:normAutofit/>
          </a:bodyPr>
          <a:lstStyle>
            <a:lvl1pPr>
              <a:spcBef>
                <a:spcPts val="0"/>
              </a:spcBef>
              <a:defRPr sz="1800"/>
            </a:lvl1pPr>
          </a:lstStyle>
          <a:p>
            <a:r>
              <a:rPr lang="da-DK"/>
              <a:t>Rediger teksttypografien i masteren
Andet niveau
Tredje niveau
Fjerde niveau
Femte niveau</a:t>
            </a:r>
            <a:endParaRPr lang="da-DK" dirty="0"/>
          </a:p>
        </p:txBody>
      </p:sp>
    </p:spTree>
    <p:extLst>
      <p:ext uri="{BB962C8B-B14F-4D97-AF65-F5344CB8AC3E}">
        <p14:creationId xmlns:p14="http://schemas.microsoft.com/office/powerpoint/2010/main" val="13054400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Brugerdefineret layout">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26DCE671-E45F-D145-85FF-59AB314CE15B}"/>
              </a:ext>
            </a:extLst>
          </p:cNvPr>
          <p:cNvPicPr>
            <a:picLocks noChangeAspect="1"/>
          </p:cNvPicPr>
          <p:nvPr userDrawn="1"/>
        </p:nvPicPr>
        <p:blipFill>
          <a:blip r:embed="rId2"/>
          <a:stretch>
            <a:fillRect/>
          </a:stretch>
        </p:blipFill>
        <p:spPr>
          <a:xfrm>
            <a:off x="-118532" y="-33866"/>
            <a:ext cx="12462933" cy="7010400"/>
          </a:xfrm>
          <a:prstGeom prst="rect">
            <a:avLst/>
          </a:prstGeom>
        </p:spPr>
      </p:pic>
      <p:sp>
        <p:nvSpPr>
          <p:cNvPr id="2" name="Titel 1">
            <a:extLst>
              <a:ext uri="{FF2B5EF4-FFF2-40B4-BE49-F238E27FC236}">
                <a16:creationId xmlns:a16="http://schemas.microsoft.com/office/drawing/2014/main" id="{2BCEAC7A-3BD6-CE43-884A-733185E6F803}"/>
              </a:ext>
            </a:extLst>
          </p:cNvPr>
          <p:cNvSpPr>
            <a:spLocks noGrp="1"/>
          </p:cNvSpPr>
          <p:nvPr>
            <p:ph type="title" hasCustomPrompt="1"/>
          </p:nvPr>
        </p:nvSpPr>
        <p:spPr>
          <a:xfrm>
            <a:off x="838200" y="1264673"/>
            <a:ext cx="5630333" cy="1205057"/>
          </a:xfrm>
        </p:spPr>
        <p:txBody>
          <a:bodyPr>
            <a:normAutofit/>
          </a:bodyPr>
          <a:lstStyle>
            <a:lvl1pPr>
              <a:defRPr sz="4000"/>
            </a:lvl1pPr>
          </a:lstStyle>
          <a:p>
            <a:r>
              <a:rPr lang="da-DK" dirty="0"/>
              <a:t>Almindelig tekstside med grafisk baggrund</a:t>
            </a:r>
          </a:p>
        </p:txBody>
      </p:sp>
      <p:pic>
        <p:nvPicPr>
          <p:cNvPr id="5" name="Billede 4">
            <a:extLst>
              <a:ext uri="{FF2B5EF4-FFF2-40B4-BE49-F238E27FC236}">
                <a16:creationId xmlns:a16="http://schemas.microsoft.com/office/drawing/2014/main" id="{89293902-D7F0-3047-84CE-63E82D9CF0A2}"/>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13" name="Pladsholder til tekst 3">
            <a:extLst>
              <a:ext uri="{FF2B5EF4-FFF2-40B4-BE49-F238E27FC236}">
                <a16:creationId xmlns:a16="http://schemas.microsoft.com/office/drawing/2014/main" id="{C56CA4C3-0689-D741-9FC7-F6BA7193B62D}"/>
              </a:ext>
            </a:extLst>
          </p:cNvPr>
          <p:cNvSpPr>
            <a:spLocks noGrp="1"/>
          </p:cNvSpPr>
          <p:nvPr>
            <p:ph type="body" sz="quarter" idx="14"/>
          </p:nvPr>
        </p:nvSpPr>
        <p:spPr>
          <a:xfrm>
            <a:off x="838200" y="3035300"/>
            <a:ext cx="5470525" cy="2835275"/>
          </a:xfrm>
        </p:spPr>
        <p:txBody>
          <a:bodyPr>
            <a:normAutofit/>
          </a:bodyPr>
          <a:lstStyle>
            <a:lvl1pPr>
              <a:spcBef>
                <a:spcPts val="0"/>
              </a:spcBef>
              <a:defRPr sz="1800"/>
            </a:lvl1pPr>
          </a:lstStyle>
          <a:p>
            <a:r>
              <a:rPr lang="da-DK"/>
              <a:t>Rediger teksttypografien i masteren
Andet niveau
Tredje niveau
Fjerde niveau
Femte niveau</a:t>
            </a:r>
            <a:endParaRPr lang="da-DK" dirty="0"/>
          </a:p>
        </p:txBody>
      </p:sp>
      <p:sp>
        <p:nvSpPr>
          <p:cNvPr id="14" name="Pladsholder til tekst 3">
            <a:extLst>
              <a:ext uri="{FF2B5EF4-FFF2-40B4-BE49-F238E27FC236}">
                <a16:creationId xmlns:a16="http://schemas.microsoft.com/office/drawing/2014/main" id="{9EFB9B36-EE42-7241-B6A7-47A67DB1660E}"/>
              </a:ext>
            </a:extLst>
          </p:cNvPr>
          <p:cNvSpPr>
            <a:spLocks noGrp="1"/>
          </p:cNvSpPr>
          <p:nvPr>
            <p:ph type="body" sz="quarter" idx="15"/>
          </p:nvPr>
        </p:nvSpPr>
        <p:spPr>
          <a:xfrm>
            <a:off x="6675788" y="3055180"/>
            <a:ext cx="5470525" cy="2835275"/>
          </a:xfrm>
        </p:spPr>
        <p:txBody>
          <a:bodyPr>
            <a:normAutofit/>
          </a:bodyPr>
          <a:lstStyle>
            <a:lvl1pPr>
              <a:spcBef>
                <a:spcPts val="0"/>
              </a:spcBef>
              <a:defRPr sz="1800"/>
            </a:lvl1pPr>
          </a:lstStyle>
          <a:p>
            <a:r>
              <a:rPr lang="da-DK"/>
              <a:t>Rediger teksttypografien i masteren
Andet niveau
Tredje niveau
Fjerde niveau
Femte niveau</a:t>
            </a:r>
            <a:endParaRPr lang="da-DK" dirty="0"/>
          </a:p>
        </p:txBody>
      </p:sp>
    </p:spTree>
    <p:extLst>
      <p:ext uri="{BB962C8B-B14F-4D97-AF65-F5344CB8AC3E}">
        <p14:creationId xmlns:p14="http://schemas.microsoft.com/office/powerpoint/2010/main" val="34512889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38199" y="954811"/>
            <a:ext cx="5469835" cy="1603931"/>
          </a:xfrm>
        </p:spPr>
        <p:txBody>
          <a:bodyPr>
            <a:normAutofit/>
          </a:bodyPr>
          <a:lstStyle>
            <a:lvl1pPr>
              <a:defRPr sz="4000"/>
            </a:lvl1pPr>
          </a:lstStyle>
          <a:p>
            <a:r>
              <a:rPr lang="da-DK" dirty="0"/>
              <a:t>Tekst med billede eller grafik</a:t>
            </a:r>
          </a:p>
        </p:txBody>
      </p:sp>
      <p:sp>
        <p:nvSpPr>
          <p:cNvPr id="11" name="Pladsholder til billede 10">
            <a:extLst>
              <a:ext uri="{FF2B5EF4-FFF2-40B4-BE49-F238E27FC236}">
                <a16:creationId xmlns:a16="http://schemas.microsoft.com/office/drawing/2014/main" id="{0CA483AD-3926-7B4D-97F1-FC25DDF316DA}"/>
              </a:ext>
            </a:extLst>
          </p:cNvPr>
          <p:cNvSpPr>
            <a:spLocks noGrp="1"/>
          </p:cNvSpPr>
          <p:nvPr>
            <p:ph type="pic" sz="quarter" idx="13"/>
          </p:nvPr>
        </p:nvSpPr>
        <p:spPr>
          <a:xfrm>
            <a:off x="6678613" y="0"/>
            <a:ext cx="5513387" cy="6858000"/>
          </a:xfrm>
        </p:spPr>
        <p:txBody>
          <a:bodyPr/>
          <a:lstStyle/>
          <a:p>
            <a:r>
              <a:rPr lang="da-DK" dirty="0"/>
              <a:t>Klik på ikonet for at tilføje et billede</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4" name="Pladsholder til tekst 3">
            <a:extLst>
              <a:ext uri="{FF2B5EF4-FFF2-40B4-BE49-F238E27FC236}">
                <a16:creationId xmlns:a16="http://schemas.microsoft.com/office/drawing/2014/main" id="{BB12B014-212F-8F48-B931-5C7BDDEE36CD}"/>
              </a:ext>
            </a:extLst>
          </p:cNvPr>
          <p:cNvSpPr>
            <a:spLocks noGrp="1"/>
          </p:cNvSpPr>
          <p:nvPr>
            <p:ph type="body" sz="quarter" idx="14"/>
          </p:nvPr>
        </p:nvSpPr>
        <p:spPr>
          <a:xfrm>
            <a:off x="838200" y="3035300"/>
            <a:ext cx="5470525" cy="2835275"/>
          </a:xfrm>
        </p:spPr>
        <p:txBody>
          <a:bodyPr>
            <a:normAutofit/>
          </a:bodyPr>
          <a:lstStyle>
            <a:lvl1pPr>
              <a:spcBef>
                <a:spcPts val="0"/>
              </a:spcBef>
              <a:defRPr sz="1800"/>
            </a:lvl1pPr>
          </a:lstStyle>
          <a:p>
            <a:r>
              <a:rPr lang="da-DK"/>
              <a:t>Rediger teksttypografien i masteren
Andet niveau
Tredje niveau
Fjerde niveau
Femte niveau</a:t>
            </a:r>
            <a:endParaRPr lang="da-DK" dirty="0"/>
          </a:p>
        </p:txBody>
      </p:sp>
    </p:spTree>
    <p:extLst>
      <p:ext uri="{BB962C8B-B14F-4D97-AF65-F5344CB8AC3E}">
        <p14:creationId xmlns:p14="http://schemas.microsoft.com/office/powerpoint/2010/main" val="2345148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2_Titel og indholdsobjekt">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30F46E75-441E-E846-B327-DE13DEF99775}"/>
              </a:ext>
            </a:extLst>
          </p:cNvPr>
          <p:cNvPicPr>
            <a:picLocks noChangeAspect="1"/>
          </p:cNvPicPr>
          <p:nvPr userDrawn="1"/>
        </p:nvPicPr>
        <p:blipFill rotWithShape="1">
          <a:blip r:embed="rId2"/>
          <a:srcRect l="55000"/>
          <a:stretch/>
        </p:blipFill>
        <p:spPr>
          <a:xfrm>
            <a:off x="-1" y="0"/>
            <a:ext cx="5486396" cy="6858000"/>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6" name="Titel 1">
            <a:extLst>
              <a:ext uri="{FF2B5EF4-FFF2-40B4-BE49-F238E27FC236}">
                <a16:creationId xmlns:a16="http://schemas.microsoft.com/office/drawing/2014/main" id="{9A0D1F59-EDDD-4AA4-AA95-4EDBB2D0AA2F}"/>
              </a:ext>
            </a:extLst>
          </p:cNvPr>
          <p:cNvSpPr>
            <a:spLocks noGrp="1"/>
          </p:cNvSpPr>
          <p:nvPr>
            <p:ph type="title" hasCustomPrompt="1"/>
          </p:nvPr>
        </p:nvSpPr>
        <p:spPr>
          <a:xfrm>
            <a:off x="6096001" y="954811"/>
            <a:ext cx="5148262" cy="1603931"/>
          </a:xfrm>
        </p:spPr>
        <p:txBody>
          <a:bodyPr>
            <a:normAutofit/>
          </a:bodyPr>
          <a:lstStyle>
            <a:lvl1pPr>
              <a:defRPr sz="3600"/>
            </a:lvl1pPr>
          </a:lstStyle>
          <a:p>
            <a:r>
              <a:rPr lang="da-DK" dirty="0"/>
              <a:t>Tekst med billede eller grafik</a:t>
            </a:r>
          </a:p>
        </p:txBody>
      </p:sp>
      <p:sp>
        <p:nvSpPr>
          <p:cNvPr id="7" name="Pladsholder til tekst 3">
            <a:extLst>
              <a:ext uri="{FF2B5EF4-FFF2-40B4-BE49-F238E27FC236}">
                <a16:creationId xmlns:a16="http://schemas.microsoft.com/office/drawing/2014/main" id="{432E1381-7723-4A05-A37A-97900A9C5104}"/>
              </a:ext>
            </a:extLst>
          </p:cNvPr>
          <p:cNvSpPr>
            <a:spLocks noGrp="1"/>
          </p:cNvSpPr>
          <p:nvPr>
            <p:ph type="body" sz="quarter" idx="14"/>
          </p:nvPr>
        </p:nvSpPr>
        <p:spPr>
          <a:xfrm>
            <a:off x="6096003" y="3035300"/>
            <a:ext cx="4351318" cy="2835275"/>
          </a:xfrm>
        </p:spPr>
        <p:txBody>
          <a:bodyPr>
            <a:normAutofit/>
          </a:bodyPr>
          <a:lstStyle>
            <a:lvl1pPr>
              <a:spcBef>
                <a:spcPts val="0"/>
              </a:spcBef>
              <a:defRPr sz="2000"/>
            </a:lvl1pPr>
          </a:lstStyle>
          <a:p>
            <a:pPr lvl="0"/>
            <a:r>
              <a:rPr lang="da-DK" smtClean="0"/>
              <a:t>Rediger typografien i masterens</a:t>
            </a:r>
          </a:p>
        </p:txBody>
      </p:sp>
    </p:spTree>
    <p:extLst>
      <p:ext uri="{BB962C8B-B14F-4D97-AF65-F5344CB8AC3E}">
        <p14:creationId xmlns:p14="http://schemas.microsoft.com/office/powerpoint/2010/main" val="25787245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3_Titel og indholdsobjekt">
    <p:spTree>
      <p:nvGrpSpPr>
        <p:cNvPr id="1" name=""/>
        <p:cNvGrpSpPr/>
        <p:nvPr/>
      </p:nvGrpSpPr>
      <p:grpSpPr>
        <a:xfrm>
          <a:off x="0" y="0"/>
          <a:ext cx="0" cy="0"/>
          <a:chOff x="0" y="0"/>
          <a:chExt cx="0" cy="0"/>
        </a:xfrm>
      </p:grpSpPr>
      <p:pic>
        <p:nvPicPr>
          <p:cNvPr id="3" name="Billede 2"/>
          <p:cNvPicPr>
            <a:picLocks noChangeAspect="1"/>
          </p:cNvPicPr>
          <p:nvPr userDrawn="1"/>
        </p:nvPicPr>
        <p:blipFill rotWithShape="1">
          <a:blip r:embed="rId2">
            <a:extLst>
              <a:ext uri="{28A0092B-C50C-407E-A947-70E740481C1C}">
                <a14:useLocalDpi xmlns:a14="http://schemas.microsoft.com/office/drawing/2010/main" val="0"/>
              </a:ext>
            </a:extLst>
          </a:blip>
          <a:srcRect l="29567" r="17757"/>
          <a:stretch/>
        </p:blipFill>
        <p:spPr>
          <a:xfrm>
            <a:off x="6714700" y="0"/>
            <a:ext cx="5472752" cy="6929828"/>
          </a:xfrm>
          <a:prstGeom prst="rect">
            <a:avLst/>
          </a:prstGeom>
        </p:spPr>
      </p:pic>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38199" y="954811"/>
            <a:ext cx="5469835"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4" name="Pladsholder til tekst 3">
            <a:extLst>
              <a:ext uri="{FF2B5EF4-FFF2-40B4-BE49-F238E27FC236}">
                <a16:creationId xmlns:a16="http://schemas.microsoft.com/office/drawing/2014/main" id="{BB12B014-212F-8F48-B931-5C7BDDEE36CD}"/>
              </a:ext>
            </a:extLst>
          </p:cNvPr>
          <p:cNvSpPr>
            <a:spLocks noGrp="1"/>
          </p:cNvSpPr>
          <p:nvPr>
            <p:ph type="body" sz="quarter" idx="14"/>
          </p:nvPr>
        </p:nvSpPr>
        <p:spPr>
          <a:xfrm>
            <a:off x="838200" y="3035300"/>
            <a:ext cx="5470525" cy="2835275"/>
          </a:xfrm>
        </p:spPr>
        <p:txBody>
          <a:bodyPr>
            <a:normAutofit/>
          </a:bodyPr>
          <a:lstStyle>
            <a:lvl1pPr>
              <a:spcBef>
                <a:spcPts val="0"/>
              </a:spcBef>
              <a:defRPr sz="1800"/>
            </a:lvl1pPr>
          </a:lstStyle>
          <a:p>
            <a:r>
              <a:rPr lang="da-DK"/>
              <a:t>Rediger teksttypografien i masteren
Andet niveau
Tredje niveau
Fjerde niveau
Femte niveau</a:t>
            </a:r>
            <a:endParaRPr lang="da-DK" dirty="0"/>
          </a:p>
        </p:txBody>
      </p:sp>
    </p:spTree>
    <p:extLst>
      <p:ext uri="{BB962C8B-B14F-4D97-AF65-F5344CB8AC3E}">
        <p14:creationId xmlns:p14="http://schemas.microsoft.com/office/powerpoint/2010/main" val="31882115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Brugerdefineret layout">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736F296F-ADA1-454D-893A-0DD75FE1E677}"/>
              </a:ext>
            </a:extLst>
          </p:cNvPr>
          <p:cNvSpPr/>
          <p:nvPr userDrawn="1"/>
        </p:nvSpPr>
        <p:spPr>
          <a:xfrm>
            <a:off x="0" y="-1"/>
            <a:ext cx="12192000" cy="6858001"/>
          </a:xfrm>
          <a:prstGeom prst="rect">
            <a:avLst/>
          </a:prstGeom>
          <a:solidFill>
            <a:srgbClr val="B2C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6" name="Billede 5">
            <a:extLst>
              <a:ext uri="{FF2B5EF4-FFF2-40B4-BE49-F238E27FC236}">
                <a16:creationId xmlns:a16="http://schemas.microsoft.com/office/drawing/2014/main" id="{77D632B2-2356-40CB-A9C4-4BB4E290A080}"/>
              </a:ext>
            </a:extLst>
          </p:cNvPr>
          <p:cNvPicPr>
            <a:picLocks noChangeAspect="1"/>
          </p:cNvPicPr>
          <p:nvPr userDrawn="1"/>
        </p:nvPicPr>
        <p:blipFill>
          <a:blip r:embed="rId2"/>
          <a:stretch>
            <a:fillRect/>
          </a:stretch>
        </p:blipFill>
        <p:spPr>
          <a:xfrm>
            <a:off x="11326308" y="360785"/>
            <a:ext cx="501602" cy="501602"/>
          </a:xfrm>
          <a:prstGeom prst="rect">
            <a:avLst/>
          </a:prstGeom>
        </p:spPr>
      </p:pic>
    </p:spTree>
    <p:extLst>
      <p:ext uri="{BB962C8B-B14F-4D97-AF65-F5344CB8AC3E}">
        <p14:creationId xmlns:p14="http://schemas.microsoft.com/office/powerpoint/2010/main" val="666156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om side med logo">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B8577B82-D7F4-4B3D-87FF-C5F3B076A7E3}"/>
              </a:ext>
            </a:extLst>
          </p:cNvPr>
          <p:cNvPicPr>
            <a:picLocks noChangeAspect="1"/>
          </p:cNvPicPr>
          <p:nvPr userDrawn="1"/>
        </p:nvPicPr>
        <p:blipFill>
          <a:blip r:embed="rId2"/>
          <a:stretch>
            <a:fillRect/>
          </a:stretch>
        </p:blipFill>
        <p:spPr>
          <a:xfrm>
            <a:off x="11326308" y="360785"/>
            <a:ext cx="501602" cy="501602"/>
          </a:xfrm>
          <a:prstGeom prst="rect">
            <a:avLst/>
          </a:prstGeom>
        </p:spPr>
      </p:pic>
    </p:spTree>
    <p:extLst>
      <p:ext uri="{BB962C8B-B14F-4D97-AF65-F5344CB8AC3E}">
        <p14:creationId xmlns:p14="http://schemas.microsoft.com/office/powerpoint/2010/main" val="2031508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3_Titel og indholdsobjekt">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26DCE671-E45F-D145-85FF-59AB314CE15B}"/>
              </a:ext>
            </a:extLst>
          </p:cNvPr>
          <p:cNvPicPr>
            <a:picLocks noChangeAspect="1"/>
          </p:cNvPicPr>
          <p:nvPr userDrawn="1"/>
        </p:nvPicPr>
        <p:blipFill rotWithShape="1">
          <a:blip r:embed="rId2"/>
          <a:srcRect l="2174" r="53804" b="2174"/>
          <a:stretch/>
        </p:blipFill>
        <p:spPr>
          <a:xfrm>
            <a:off x="-1" y="0"/>
            <a:ext cx="5486396" cy="6858000"/>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6" name="Titel 1">
            <a:extLst>
              <a:ext uri="{FF2B5EF4-FFF2-40B4-BE49-F238E27FC236}">
                <a16:creationId xmlns:a16="http://schemas.microsoft.com/office/drawing/2014/main" id="{9C1AE287-A571-4A3F-B91E-6ACFB9FD106B}"/>
              </a:ext>
            </a:extLst>
          </p:cNvPr>
          <p:cNvSpPr>
            <a:spLocks noGrp="1"/>
          </p:cNvSpPr>
          <p:nvPr>
            <p:ph type="title" hasCustomPrompt="1"/>
          </p:nvPr>
        </p:nvSpPr>
        <p:spPr>
          <a:xfrm>
            <a:off x="6096001" y="954811"/>
            <a:ext cx="5148262" cy="1603931"/>
          </a:xfrm>
        </p:spPr>
        <p:txBody>
          <a:bodyPr>
            <a:normAutofit/>
          </a:bodyPr>
          <a:lstStyle>
            <a:lvl1pPr>
              <a:defRPr sz="3600"/>
            </a:lvl1pPr>
          </a:lstStyle>
          <a:p>
            <a:r>
              <a:rPr lang="da-DK" dirty="0"/>
              <a:t>Tekst med billede eller grafik</a:t>
            </a:r>
          </a:p>
        </p:txBody>
      </p:sp>
      <p:sp>
        <p:nvSpPr>
          <p:cNvPr id="7" name="Pladsholder til tekst 3">
            <a:extLst>
              <a:ext uri="{FF2B5EF4-FFF2-40B4-BE49-F238E27FC236}">
                <a16:creationId xmlns:a16="http://schemas.microsoft.com/office/drawing/2014/main" id="{742A980A-4889-4653-BBFD-EE50933ED1D4}"/>
              </a:ext>
            </a:extLst>
          </p:cNvPr>
          <p:cNvSpPr>
            <a:spLocks noGrp="1"/>
          </p:cNvSpPr>
          <p:nvPr>
            <p:ph type="body" sz="quarter" idx="14"/>
          </p:nvPr>
        </p:nvSpPr>
        <p:spPr>
          <a:xfrm>
            <a:off x="6096003" y="3035300"/>
            <a:ext cx="4351318" cy="2835275"/>
          </a:xfrm>
        </p:spPr>
        <p:txBody>
          <a:bodyPr>
            <a:normAutofit/>
          </a:bodyPr>
          <a:lstStyle>
            <a:lvl1pPr>
              <a:spcBef>
                <a:spcPts val="0"/>
              </a:spcBef>
              <a:defRPr sz="2000"/>
            </a:lvl1pPr>
          </a:lstStyle>
          <a:p>
            <a:pPr lvl="0"/>
            <a:r>
              <a:rPr lang="da-DK" smtClean="0"/>
              <a:t>Rediger typografien i masterens</a:t>
            </a:r>
          </a:p>
        </p:txBody>
      </p:sp>
    </p:spTree>
    <p:extLst>
      <p:ext uri="{BB962C8B-B14F-4D97-AF65-F5344CB8AC3E}">
        <p14:creationId xmlns:p14="http://schemas.microsoft.com/office/powerpoint/2010/main" val="2496568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4_Titel og indholdsobjekt">
    <p:spTree>
      <p:nvGrpSpPr>
        <p:cNvPr id="1" name=""/>
        <p:cNvGrpSpPr/>
        <p:nvPr/>
      </p:nvGrpSpPr>
      <p:grpSpPr>
        <a:xfrm>
          <a:off x="0" y="0"/>
          <a:ext cx="0" cy="0"/>
          <a:chOff x="0" y="0"/>
          <a:chExt cx="0" cy="0"/>
        </a:xfrm>
      </p:grpSpPr>
      <p:pic>
        <p:nvPicPr>
          <p:cNvPr id="11" name="Billede 10">
            <a:extLst>
              <a:ext uri="{FF2B5EF4-FFF2-40B4-BE49-F238E27FC236}">
                <a16:creationId xmlns:a16="http://schemas.microsoft.com/office/drawing/2014/main" id="{0FB15F7D-B32F-5041-9410-BCC2F9E6EDE1}"/>
              </a:ext>
            </a:extLst>
          </p:cNvPr>
          <p:cNvPicPr>
            <a:picLocks noChangeAspect="1"/>
          </p:cNvPicPr>
          <p:nvPr userDrawn="1"/>
        </p:nvPicPr>
        <p:blipFill rotWithShape="1">
          <a:blip r:embed="rId2"/>
          <a:srcRect l="35093" r="19907"/>
          <a:stretch/>
        </p:blipFill>
        <p:spPr>
          <a:xfrm>
            <a:off x="0" y="0"/>
            <a:ext cx="5486395" cy="6858000"/>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6" name="Titel 1">
            <a:extLst>
              <a:ext uri="{FF2B5EF4-FFF2-40B4-BE49-F238E27FC236}">
                <a16:creationId xmlns:a16="http://schemas.microsoft.com/office/drawing/2014/main" id="{0F64317D-81E5-4A7A-8F78-C8B12F5B921B}"/>
              </a:ext>
            </a:extLst>
          </p:cNvPr>
          <p:cNvSpPr>
            <a:spLocks noGrp="1"/>
          </p:cNvSpPr>
          <p:nvPr>
            <p:ph type="title" hasCustomPrompt="1"/>
          </p:nvPr>
        </p:nvSpPr>
        <p:spPr>
          <a:xfrm>
            <a:off x="6096001" y="954811"/>
            <a:ext cx="5148262" cy="1603931"/>
          </a:xfrm>
        </p:spPr>
        <p:txBody>
          <a:bodyPr>
            <a:normAutofit/>
          </a:bodyPr>
          <a:lstStyle>
            <a:lvl1pPr>
              <a:defRPr sz="3600"/>
            </a:lvl1pPr>
          </a:lstStyle>
          <a:p>
            <a:r>
              <a:rPr lang="da-DK" dirty="0"/>
              <a:t>Tekst med billede eller grafik</a:t>
            </a:r>
          </a:p>
        </p:txBody>
      </p:sp>
      <p:sp>
        <p:nvSpPr>
          <p:cNvPr id="7" name="Pladsholder til tekst 3">
            <a:extLst>
              <a:ext uri="{FF2B5EF4-FFF2-40B4-BE49-F238E27FC236}">
                <a16:creationId xmlns:a16="http://schemas.microsoft.com/office/drawing/2014/main" id="{646B7990-E338-470D-98BE-C3CC8BCE0C01}"/>
              </a:ext>
            </a:extLst>
          </p:cNvPr>
          <p:cNvSpPr>
            <a:spLocks noGrp="1"/>
          </p:cNvSpPr>
          <p:nvPr>
            <p:ph type="body" sz="quarter" idx="14"/>
          </p:nvPr>
        </p:nvSpPr>
        <p:spPr>
          <a:xfrm>
            <a:off x="6096003" y="3035300"/>
            <a:ext cx="4351318" cy="2835275"/>
          </a:xfrm>
        </p:spPr>
        <p:txBody>
          <a:bodyPr>
            <a:normAutofit/>
          </a:bodyPr>
          <a:lstStyle>
            <a:lvl1pPr>
              <a:spcBef>
                <a:spcPts val="0"/>
              </a:spcBef>
              <a:defRPr sz="2000"/>
            </a:lvl1pPr>
          </a:lstStyle>
          <a:p>
            <a:pPr lvl="0"/>
            <a:r>
              <a:rPr lang="da-DK" smtClean="0"/>
              <a:t>Rediger typografien i masterens</a:t>
            </a:r>
          </a:p>
        </p:txBody>
      </p:sp>
    </p:spTree>
    <p:extLst>
      <p:ext uri="{BB962C8B-B14F-4D97-AF65-F5344CB8AC3E}">
        <p14:creationId xmlns:p14="http://schemas.microsoft.com/office/powerpoint/2010/main" val="3807881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el og indholdsobjekt">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30F46E75-441E-E846-B327-DE13DEF99775}"/>
              </a:ext>
            </a:extLst>
          </p:cNvPr>
          <p:cNvPicPr>
            <a:picLocks noChangeAspect="1"/>
          </p:cNvPicPr>
          <p:nvPr userDrawn="1"/>
        </p:nvPicPr>
        <p:blipFill rotWithShape="1">
          <a:blip r:embed="rId2"/>
          <a:srcRect l="55000"/>
          <a:stretch/>
        </p:blipFill>
        <p:spPr>
          <a:xfrm>
            <a:off x="6700734" y="0"/>
            <a:ext cx="5486396" cy="6858000"/>
          </a:xfrm>
          <a:prstGeom prst="rect">
            <a:avLst/>
          </a:prstGeom>
        </p:spPr>
      </p:pic>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49024" y="954811"/>
            <a:ext cx="5256212"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8" name="Pladsholder til tekst 3">
            <a:extLst>
              <a:ext uri="{FF2B5EF4-FFF2-40B4-BE49-F238E27FC236}">
                <a16:creationId xmlns:a16="http://schemas.microsoft.com/office/drawing/2014/main" id="{6B9411A0-4B24-4010-8AE8-F9DEFAD033D5}"/>
              </a:ext>
            </a:extLst>
          </p:cNvPr>
          <p:cNvSpPr>
            <a:spLocks noGrp="1"/>
          </p:cNvSpPr>
          <p:nvPr>
            <p:ph type="body" sz="quarter" idx="15"/>
          </p:nvPr>
        </p:nvSpPr>
        <p:spPr>
          <a:xfrm>
            <a:off x="849024" y="3035299"/>
            <a:ext cx="4351318" cy="2835275"/>
          </a:xfrm>
        </p:spPr>
        <p:txBody>
          <a:bodyPr>
            <a:normAutofit/>
          </a:bodyPr>
          <a:lstStyle>
            <a:lvl1pPr>
              <a:spcBef>
                <a:spcPts val="0"/>
              </a:spcBef>
              <a:defRPr sz="2000"/>
            </a:lvl1pPr>
          </a:lstStyle>
          <a:p>
            <a:pPr lvl="0"/>
            <a:r>
              <a:rPr lang="da-DK" smtClean="0"/>
              <a:t>Rediger typografien i masterens</a:t>
            </a:r>
          </a:p>
        </p:txBody>
      </p:sp>
    </p:spTree>
    <p:extLst>
      <p:ext uri="{BB962C8B-B14F-4D97-AF65-F5344CB8AC3E}">
        <p14:creationId xmlns:p14="http://schemas.microsoft.com/office/powerpoint/2010/main" val="2542489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Titel og indholdsobjekt">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26DCE671-E45F-D145-85FF-59AB314CE15B}"/>
              </a:ext>
            </a:extLst>
          </p:cNvPr>
          <p:cNvPicPr>
            <a:picLocks noChangeAspect="1"/>
          </p:cNvPicPr>
          <p:nvPr userDrawn="1"/>
        </p:nvPicPr>
        <p:blipFill rotWithShape="1">
          <a:blip r:embed="rId2"/>
          <a:srcRect l="2174" r="53804" b="2174"/>
          <a:stretch/>
        </p:blipFill>
        <p:spPr>
          <a:xfrm>
            <a:off x="6700043" y="0"/>
            <a:ext cx="5486396" cy="6858000"/>
          </a:xfrm>
          <a:prstGeom prst="rect">
            <a:avLst/>
          </a:prstGeom>
        </p:spPr>
      </p:pic>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47435" y="954811"/>
            <a:ext cx="5257801"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6" name="Pladsholder til tekst 3">
            <a:extLst>
              <a:ext uri="{FF2B5EF4-FFF2-40B4-BE49-F238E27FC236}">
                <a16:creationId xmlns:a16="http://schemas.microsoft.com/office/drawing/2014/main" id="{470961E6-DA42-43FF-ABF7-34A9BDA435FE}"/>
              </a:ext>
            </a:extLst>
          </p:cNvPr>
          <p:cNvSpPr>
            <a:spLocks noGrp="1"/>
          </p:cNvSpPr>
          <p:nvPr>
            <p:ph type="body" sz="quarter" idx="15"/>
          </p:nvPr>
        </p:nvSpPr>
        <p:spPr>
          <a:xfrm>
            <a:off x="849024" y="3035300"/>
            <a:ext cx="4351318" cy="2835275"/>
          </a:xfrm>
        </p:spPr>
        <p:txBody>
          <a:bodyPr>
            <a:normAutofit/>
          </a:bodyPr>
          <a:lstStyle>
            <a:lvl1pPr>
              <a:spcBef>
                <a:spcPts val="0"/>
              </a:spcBef>
              <a:defRPr sz="2000"/>
            </a:lvl1pPr>
          </a:lstStyle>
          <a:p>
            <a:pPr lvl="0"/>
            <a:r>
              <a:rPr lang="da-DK" smtClean="0"/>
              <a:t>Rediger typografien i masterens</a:t>
            </a:r>
          </a:p>
        </p:txBody>
      </p:sp>
    </p:spTree>
    <p:extLst>
      <p:ext uri="{BB962C8B-B14F-4D97-AF65-F5344CB8AC3E}">
        <p14:creationId xmlns:p14="http://schemas.microsoft.com/office/powerpoint/2010/main" val="3497136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Titel og indholdsobjekt">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0FB15F7D-B32F-5041-9410-BCC2F9E6EDE1}"/>
              </a:ext>
            </a:extLst>
          </p:cNvPr>
          <p:cNvPicPr>
            <a:picLocks noChangeAspect="1"/>
          </p:cNvPicPr>
          <p:nvPr userDrawn="1"/>
        </p:nvPicPr>
        <p:blipFill rotWithShape="1">
          <a:blip r:embed="rId2"/>
          <a:srcRect l="35093" r="19907"/>
          <a:stretch/>
        </p:blipFill>
        <p:spPr>
          <a:xfrm>
            <a:off x="6700043" y="3"/>
            <a:ext cx="5486395" cy="6858000"/>
          </a:xfrm>
          <a:prstGeom prst="rect">
            <a:avLst/>
          </a:prstGeom>
        </p:spPr>
      </p:pic>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49024" y="954811"/>
            <a:ext cx="5256212"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10" name="Pladsholder til tekst 3">
            <a:extLst>
              <a:ext uri="{FF2B5EF4-FFF2-40B4-BE49-F238E27FC236}">
                <a16:creationId xmlns:a16="http://schemas.microsoft.com/office/drawing/2014/main" id="{C4471FAD-2799-463D-A440-F6A93A7856C7}"/>
              </a:ext>
            </a:extLst>
          </p:cNvPr>
          <p:cNvSpPr>
            <a:spLocks noGrp="1"/>
          </p:cNvSpPr>
          <p:nvPr>
            <p:ph type="body" sz="quarter" idx="15"/>
          </p:nvPr>
        </p:nvSpPr>
        <p:spPr>
          <a:xfrm>
            <a:off x="849024" y="3035300"/>
            <a:ext cx="4351318" cy="2835275"/>
          </a:xfrm>
        </p:spPr>
        <p:txBody>
          <a:bodyPr>
            <a:normAutofit/>
          </a:bodyPr>
          <a:lstStyle>
            <a:lvl1pPr>
              <a:spcBef>
                <a:spcPts val="0"/>
              </a:spcBef>
              <a:defRPr sz="2000"/>
            </a:lvl1pPr>
          </a:lstStyle>
          <a:p>
            <a:pPr lvl="0"/>
            <a:r>
              <a:rPr lang="da-DK" smtClean="0"/>
              <a:t>Rediger typografien i masterens</a:t>
            </a:r>
          </a:p>
        </p:txBody>
      </p:sp>
    </p:spTree>
    <p:extLst>
      <p:ext uri="{BB962C8B-B14F-4D97-AF65-F5344CB8AC3E}">
        <p14:creationId xmlns:p14="http://schemas.microsoft.com/office/powerpoint/2010/main" val="587093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45819" y="954811"/>
            <a:ext cx="5250181"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7" name="Pladsholder til tekst 3">
            <a:extLst>
              <a:ext uri="{FF2B5EF4-FFF2-40B4-BE49-F238E27FC236}">
                <a16:creationId xmlns:a16="http://schemas.microsoft.com/office/drawing/2014/main" id="{3DDD89A8-04C7-4E8D-A48D-78AFFA542746}"/>
              </a:ext>
            </a:extLst>
          </p:cNvPr>
          <p:cNvSpPr>
            <a:spLocks noGrp="1"/>
          </p:cNvSpPr>
          <p:nvPr>
            <p:ph type="body" sz="quarter" idx="15"/>
          </p:nvPr>
        </p:nvSpPr>
        <p:spPr>
          <a:xfrm>
            <a:off x="847437" y="3035300"/>
            <a:ext cx="4351318" cy="2835275"/>
          </a:xfrm>
        </p:spPr>
        <p:txBody>
          <a:bodyPr>
            <a:normAutofit/>
          </a:bodyPr>
          <a:lstStyle>
            <a:lvl1pPr>
              <a:spcBef>
                <a:spcPts val="0"/>
              </a:spcBef>
              <a:defRPr sz="2000"/>
            </a:lvl1pPr>
          </a:lstStyle>
          <a:p>
            <a:pPr lvl="0"/>
            <a:r>
              <a:rPr lang="da-DK" smtClean="0"/>
              <a:t>Rediger typografien i masterens</a:t>
            </a:r>
          </a:p>
        </p:txBody>
      </p:sp>
      <p:sp>
        <p:nvSpPr>
          <p:cNvPr id="8" name="Pladsholder til billede 10">
            <a:extLst>
              <a:ext uri="{FF2B5EF4-FFF2-40B4-BE49-F238E27FC236}">
                <a16:creationId xmlns:a16="http://schemas.microsoft.com/office/drawing/2014/main" id="{6E9B691D-A2E5-4250-A909-575A980A1E57}"/>
              </a:ext>
            </a:extLst>
          </p:cNvPr>
          <p:cNvSpPr>
            <a:spLocks noGrp="1"/>
          </p:cNvSpPr>
          <p:nvPr>
            <p:ph type="pic" sz="quarter" idx="13"/>
          </p:nvPr>
        </p:nvSpPr>
        <p:spPr>
          <a:xfrm>
            <a:off x="6700734" y="0"/>
            <a:ext cx="5491266" cy="6858000"/>
          </a:xfrm>
        </p:spPr>
        <p:txBody>
          <a:bodyPr/>
          <a:lstStyle/>
          <a:p>
            <a:r>
              <a:rPr lang="da-DK" smtClean="0"/>
              <a:t>Klik på ikonet for at tilføje et billede</a:t>
            </a:r>
            <a:endParaRPr lang="da-DK" dirty="0"/>
          </a:p>
        </p:txBody>
      </p:sp>
    </p:spTree>
    <p:extLst>
      <p:ext uri="{BB962C8B-B14F-4D97-AF65-F5344CB8AC3E}">
        <p14:creationId xmlns:p14="http://schemas.microsoft.com/office/powerpoint/2010/main" val="108617957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817D7642-3258-7F49-BC50-8D21E73CD37A}"/>
              </a:ext>
            </a:extLst>
          </p:cNvPr>
          <p:cNvSpPr>
            <a:spLocks noGrp="1"/>
          </p:cNvSpPr>
          <p:nvPr>
            <p:ph type="title"/>
          </p:nvPr>
        </p:nvSpPr>
        <p:spPr>
          <a:xfrm>
            <a:off x="838200" y="365125"/>
            <a:ext cx="10406063" cy="1325563"/>
          </a:xfrm>
          <a:prstGeom prst="rect">
            <a:avLst/>
          </a:prstGeom>
        </p:spPr>
        <p:txBody>
          <a:bodyPr vert="horz" lIns="91440" tIns="45720" rIns="91440" bIns="45720" rtlCol="0" anchor="ctr">
            <a:normAutofit/>
          </a:bodyPr>
          <a:lstStyle/>
          <a:p>
            <a:r>
              <a:rPr lang="da-DK" dirty="0"/>
              <a:t>Klik for at redigere titeltypografien i masteren</a:t>
            </a:r>
          </a:p>
        </p:txBody>
      </p:sp>
      <p:sp>
        <p:nvSpPr>
          <p:cNvPr id="3" name="Pladsholder til tekst 2">
            <a:extLst>
              <a:ext uri="{FF2B5EF4-FFF2-40B4-BE49-F238E27FC236}">
                <a16:creationId xmlns:a16="http://schemas.microsoft.com/office/drawing/2014/main" id="{BB2C96C4-4C62-B246-96F8-6DAC4B728358}"/>
              </a:ext>
            </a:extLst>
          </p:cNvPr>
          <p:cNvSpPr>
            <a:spLocks noGrp="1"/>
          </p:cNvSpPr>
          <p:nvPr>
            <p:ph type="body" idx="1"/>
          </p:nvPr>
        </p:nvSpPr>
        <p:spPr>
          <a:xfrm>
            <a:off x="838200" y="1825625"/>
            <a:ext cx="10406063" cy="4351338"/>
          </a:xfrm>
          <a:prstGeom prst="rect">
            <a:avLst/>
          </a:prstGeom>
        </p:spPr>
        <p:txBody>
          <a:bodyPr vert="horz" lIns="91440" tIns="45720" rIns="91440" bIns="45720" rtlCol="0">
            <a:normAutofit/>
          </a:bodyPr>
          <a:lstStyle/>
          <a:p>
            <a:r>
              <a:rPr lang="da-DK" dirty="0"/>
              <a:t>Rediger teksttypografien i masteren
Andet niveau
Tredje niveau
Fjerde niveau
Femte niveau</a:t>
            </a:r>
          </a:p>
        </p:txBody>
      </p:sp>
      <p:sp>
        <p:nvSpPr>
          <p:cNvPr id="6" name="Pladsholder til dato 3">
            <a:extLst>
              <a:ext uri="{FF2B5EF4-FFF2-40B4-BE49-F238E27FC236}">
                <a16:creationId xmlns:a16="http://schemas.microsoft.com/office/drawing/2014/main" id="{2F9DEA4D-5BC0-46BE-9602-CCD5283F01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a:solidFill>
                  <a:schemeClr val="tx2"/>
                </a:solidFill>
              </a:defRPr>
            </a:lvl1pPr>
          </a:lstStyle>
          <a:p>
            <a:fld id="{BEA49F9E-7CA3-49B2-B7E3-A8C58243E4F5}" type="datetimeFigureOut">
              <a:rPr lang="da-DK" smtClean="0"/>
              <a:pPr/>
              <a:t>10-09-2021</a:t>
            </a:fld>
            <a:endParaRPr lang="da-DK" dirty="0"/>
          </a:p>
        </p:txBody>
      </p:sp>
      <p:sp>
        <p:nvSpPr>
          <p:cNvPr id="8" name="Pladsholder til slidenummer 5">
            <a:extLst>
              <a:ext uri="{FF2B5EF4-FFF2-40B4-BE49-F238E27FC236}">
                <a16:creationId xmlns:a16="http://schemas.microsoft.com/office/drawing/2014/main" id="{094EB468-D587-46C6-8939-333B2EBEE51A}"/>
              </a:ext>
            </a:extLst>
          </p:cNvPr>
          <p:cNvSpPr>
            <a:spLocks noGrp="1"/>
          </p:cNvSpPr>
          <p:nvPr>
            <p:ph type="sldNum" sz="quarter" idx="4"/>
          </p:nvPr>
        </p:nvSpPr>
        <p:spPr>
          <a:xfrm>
            <a:off x="8610600" y="6356350"/>
            <a:ext cx="2633663" cy="365125"/>
          </a:xfrm>
          <a:prstGeom prst="rect">
            <a:avLst/>
          </a:prstGeom>
        </p:spPr>
        <p:txBody>
          <a:bodyPr vert="horz" lIns="91440" tIns="45720" rIns="91440" bIns="45720" rtlCol="0" anchor="ctr"/>
          <a:lstStyle>
            <a:lvl1pPr algn="r">
              <a:defRPr sz="1200" b="1">
                <a:solidFill>
                  <a:schemeClr val="tx2"/>
                </a:solidFill>
              </a:defRPr>
            </a:lvl1pPr>
          </a:lstStyle>
          <a:p>
            <a:fld id="{EC3C5A53-63B3-440C-885B-99BD1D9B0B2D}" type="slidenum">
              <a:rPr lang="da-DK" smtClean="0"/>
              <a:pPr/>
              <a:t>‹nr.›</a:t>
            </a:fld>
            <a:endParaRPr lang="da-DK" dirty="0"/>
          </a:p>
        </p:txBody>
      </p:sp>
      <p:pic>
        <p:nvPicPr>
          <p:cNvPr id="11" name="Billede 10">
            <a:extLst>
              <a:ext uri="{FF2B5EF4-FFF2-40B4-BE49-F238E27FC236}">
                <a16:creationId xmlns:a16="http://schemas.microsoft.com/office/drawing/2014/main" id="{839B93D1-8ED5-4F22-B869-29BCE7DA34EC}"/>
              </a:ext>
            </a:extLst>
          </p:cNvPr>
          <p:cNvPicPr>
            <a:picLocks noChangeAspect="1"/>
          </p:cNvPicPr>
          <p:nvPr userDrawn="1"/>
        </p:nvPicPr>
        <p:blipFill>
          <a:blip r:embed="rId34"/>
          <a:stretch>
            <a:fillRect/>
          </a:stretch>
        </p:blipFill>
        <p:spPr>
          <a:xfrm>
            <a:off x="11326308" y="360785"/>
            <a:ext cx="501602" cy="501602"/>
          </a:xfrm>
          <a:prstGeom prst="rect">
            <a:avLst/>
          </a:prstGeom>
        </p:spPr>
      </p:pic>
    </p:spTree>
    <p:extLst>
      <p:ext uri="{BB962C8B-B14F-4D97-AF65-F5344CB8AC3E}">
        <p14:creationId xmlns:p14="http://schemas.microsoft.com/office/powerpoint/2010/main" val="1860543038"/>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726" r:id="rId3"/>
    <p:sldLayoutId id="2147483727" r:id="rId4"/>
    <p:sldLayoutId id="2147483728" r:id="rId5"/>
    <p:sldLayoutId id="2147483709" r:id="rId6"/>
    <p:sldLayoutId id="2147483713" r:id="rId7"/>
    <p:sldLayoutId id="2147483714" r:id="rId8"/>
    <p:sldLayoutId id="2147483663" r:id="rId9"/>
    <p:sldLayoutId id="2147483661" r:id="rId10"/>
    <p:sldLayoutId id="2147483724" r:id="rId11"/>
    <p:sldLayoutId id="2147483662" r:id="rId12"/>
    <p:sldLayoutId id="2147483722" r:id="rId13"/>
    <p:sldLayoutId id="2147483717" r:id="rId14"/>
    <p:sldLayoutId id="2147483708" r:id="rId15"/>
    <p:sldLayoutId id="2147483718" r:id="rId16"/>
    <p:sldLayoutId id="2147483688" r:id="rId17"/>
    <p:sldLayoutId id="2147483720" r:id="rId18"/>
    <p:sldLayoutId id="2147483723" r:id="rId19"/>
    <p:sldLayoutId id="2147483695" r:id="rId20"/>
    <p:sldLayoutId id="2147483721" r:id="rId21"/>
    <p:sldLayoutId id="2147483697" r:id="rId22"/>
    <p:sldLayoutId id="2147483689" r:id="rId23"/>
    <p:sldLayoutId id="2147483700" r:id="rId24"/>
    <p:sldLayoutId id="2147483691" r:id="rId25"/>
    <p:sldLayoutId id="2147483725" r:id="rId26"/>
    <p:sldLayoutId id="2147483729" r:id="rId27"/>
    <p:sldLayoutId id="2147483730" r:id="rId28"/>
    <p:sldLayoutId id="2147483731" r:id="rId29"/>
    <p:sldLayoutId id="2147483732" r:id="rId30"/>
    <p:sldLayoutId id="2147483733" r:id="rId31"/>
    <p:sldLayoutId id="2147483734" r:id="rId32"/>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9" userDrawn="1">
          <p15:clr>
            <a:srgbClr val="F26B43"/>
          </p15:clr>
        </p15:guide>
        <p15:guide id="2" pos="7083" userDrawn="1">
          <p15:clr>
            <a:srgbClr val="F26B43"/>
          </p15:clr>
        </p15:guide>
        <p15:guide id="3" orient="horz" pos="232" userDrawn="1">
          <p15:clr>
            <a:srgbClr val="F26B43"/>
          </p15:clr>
        </p15:guide>
        <p15:guide id="4" orient="horz" pos="4020" userDrawn="1">
          <p15:clr>
            <a:srgbClr val="F26B43"/>
          </p15:clr>
        </p15:guide>
        <p15:guide id="5" pos="3840" userDrawn="1">
          <p15:clr>
            <a:srgbClr val="F26B43"/>
          </p15:clr>
        </p15:guide>
        <p15:guide id="6" orient="horz" pos="2115"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3" Type="http://schemas.openxmlformats.org/officeDocument/2006/relationships/image" Target="NULL"/><Relationship Id="rId3" Type="http://schemas.openxmlformats.org/officeDocument/2006/relationships/image" Target="../media/image28.png"/><Relationship Id="rId12"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32.xml"/><Relationship Id="rId11" Type="http://schemas.openxmlformats.org/officeDocument/2006/relationships/image" Target="NULL"/><Relationship Id="rId10" Type="http://schemas.openxmlformats.org/officeDocument/2006/relationships/image" Target="../media/image29.png"/><Relationship Id="rId9" Type="http://schemas.openxmlformats.org/officeDocument/2006/relationships/image" Target="NULL"/></Relationships>
</file>

<file path=ppt/slides/_rels/slide11.xml.rels><?xml version="1.0" encoding="UTF-8" standalone="yes"?>
<Relationships xmlns="http://schemas.openxmlformats.org/package/2006/relationships"><Relationship Id="rId3" Type="http://schemas.openxmlformats.org/officeDocument/2006/relationships/hyperlink" Target="https://youtu.be/i-n5rcSFV54"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27.xml"/><Relationship Id="rId4" Type="http://schemas.openxmlformats.org/officeDocument/2006/relationships/image" Target="../media/image91.sv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18.png"/><Relationship Id="rId7" Type="http://schemas.openxmlformats.org/officeDocument/2006/relationships/image" Target="../media/image20.png"/><Relationship Id="rId12" Type="http://schemas.openxmlformats.org/officeDocument/2006/relationships/image" Target="../media/image31.svg"/><Relationship Id="rId2" Type="http://schemas.openxmlformats.org/officeDocument/2006/relationships/notesSlide" Target="../notesSlides/notesSlide3.xml"/><Relationship Id="rId1" Type="http://schemas.openxmlformats.org/officeDocument/2006/relationships/slideLayout" Target="../slideLayouts/slideLayout28.xml"/><Relationship Id="rId6" Type="http://schemas.openxmlformats.org/officeDocument/2006/relationships/image" Target="../media/image25.svg"/><Relationship Id="rId11" Type="http://schemas.openxmlformats.org/officeDocument/2006/relationships/image" Target="../media/image22.png"/><Relationship Id="rId5" Type="http://schemas.openxmlformats.org/officeDocument/2006/relationships/image" Target="../media/image19.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31.xml"/><Relationship Id="rId4" Type="http://schemas.openxmlformats.org/officeDocument/2006/relationships/image" Target="../media/image43.svg"/></Relationships>
</file>

<file path=ppt/slides/_rels/slide8.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31.xml"/><Relationship Id="rId6" Type="http://schemas.openxmlformats.org/officeDocument/2006/relationships/image" Target="../media/image54.svg"/><Relationship Id="rId5" Type="http://schemas.openxmlformats.org/officeDocument/2006/relationships/image" Target="../media/image26.png"/><Relationship Id="rId4" Type="http://schemas.openxmlformats.org/officeDocument/2006/relationships/image" Target="../media/image52.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278D79-81B0-4A18-89D7-06FEC825A829}"/>
              </a:ext>
            </a:extLst>
          </p:cNvPr>
          <p:cNvSpPr>
            <a:spLocks noGrp="1"/>
          </p:cNvSpPr>
          <p:nvPr>
            <p:ph type="ctrTitle"/>
          </p:nvPr>
        </p:nvSpPr>
        <p:spPr/>
        <p:txBody>
          <a:bodyPr>
            <a:normAutofit fontScale="90000"/>
          </a:bodyPr>
          <a:lstStyle/>
          <a:p>
            <a:pPr algn="ctr"/>
            <a:r>
              <a:rPr lang="da-DK" dirty="0" smtClean="0"/>
              <a:t>Donordetektion – opmærksomhed på mulige </a:t>
            </a:r>
            <a:r>
              <a:rPr lang="da-DK" dirty="0" smtClean="0"/>
              <a:t>organdonorer på intensivafdelingerne </a:t>
            </a:r>
            <a:endParaRPr lang="da-DK" dirty="0"/>
          </a:p>
        </p:txBody>
      </p:sp>
      <p:sp>
        <p:nvSpPr>
          <p:cNvPr id="3" name="Undertitel 2">
            <a:extLst>
              <a:ext uri="{FF2B5EF4-FFF2-40B4-BE49-F238E27FC236}">
                <a16:creationId xmlns:a16="http://schemas.microsoft.com/office/drawing/2014/main" id="{570C2960-A4E6-40CB-9407-5EAAD8A9E919}"/>
              </a:ext>
            </a:extLst>
          </p:cNvPr>
          <p:cNvSpPr>
            <a:spLocks noGrp="1"/>
          </p:cNvSpPr>
          <p:nvPr>
            <p:ph type="subTitle" idx="1"/>
          </p:nvPr>
        </p:nvSpPr>
        <p:spPr/>
        <p:txBody>
          <a:bodyPr>
            <a:normAutofit/>
          </a:bodyPr>
          <a:lstStyle/>
          <a:p>
            <a:r>
              <a:rPr lang="da-DK" dirty="0" smtClean="0"/>
              <a:t>Materiale til brug Organdonationsdagen 2021 (uge 40)</a:t>
            </a:r>
          </a:p>
          <a:p>
            <a:endParaRPr lang="da-DK" dirty="0"/>
          </a:p>
        </p:txBody>
      </p:sp>
    </p:spTree>
    <p:extLst>
      <p:ext uri="{BB962C8B-B14F-4D97-AF65-F5344CB8AC3E}">
        <p14:creationId xmlns:p14="http://schemas.microsoft.com/office/powerpoint/2010/main" val="22025050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felt 4">
            <a:extLst>
              <a:ext uri="{FF2B5EF4-FFF2-40B4-BE49-F238E27FC236}">
                <a16:creationId xmlns:a16="http://schemas.microsoft.com/office/drawing/2014/main" id="{F3970219-0C7C-40FF-B3A9-49DE85A0344E}"/>
              </a:ext>
            </a:extLst>
          </p:cNvPr>
          <p:cNvSpPr txBox="1"/>
          <p:nvPr/>
        </p:nvSpPr>
        <p:spPr>
          <a:xfrm>
            <a:off x="0" y="1861356"/>
            <a:ext cx="12191999" cy="2092881"/>
          </a:xfrm>
          <a:prstGeom prst="rect">
            <a:avLst/>
          </a:prstGeom>
        </p:spPr>
        <p:txBody>
          <a:bodyPr wrap="square">
            <a:spAutoFit/>
          </a:bodyPr>
          <a:lstStyle/>
          <a:p>
            <a:pPr algn="ctr"/>
            <a:r>
              <a:rPr lang="da-DK" sz="2800" i="0" dirty="0">
                <a:solidFill>
                  <a:srgbClr val="004567"/>
                </a:solidFill>
                <a:effectLst/>
                <a:latin typeface="Arial" panose="020B0604020202020204" pitchFamily="34" charset="0"/>
                <a:cs typeface="Arial" panose="020B0604020202020204" pitchFamily="34" charset="0"/>
              </a:rPr>
              <a:t>Ingen af de store religioner </a:t>
            </a:r>
          </a:p>
          <a:p>
            <a:pPr algn="ctr"/>
            <a:r>
              <a:rPr lang="da-DK" sz="2800" i="0" dirty="0">
                <a:solidFill>
                  <a:srgbClr val="004567"/>
                </a:solidFill>
                <a:effectLst/>
                <a:latin typeface="Arial" panose="020B0604020202020204" pitchFamily="34" charset="0"/>
                <a:cs typeface="Arial" panose="020B0604020202020204" pitchFamily="34" charset="0"/>
              </a:rPr>
              <a:t>– Jødedommen, Islam og </a:t>
            </a:r>
            <a:r>
              <a:rPr lang="da-DK" sz="2800" i="0" dirty="0" smtClean="0">
                <a:solidFill>
                  <a:srgbClr val="004567"/>
                </a:solidFill>
                <a:effectLst/>
                <a:latin typeface="Arial" panose="020B0604020202020204" pitchFamily="34" charset="0"/>
                <a:cs typeface="Arial" panose="020B0604020202020204" pitchFamily="34" charset="0"/>
              </a:rPr>
              <a:t>Kristendommen </a:t>
            </a:r>
            <a:r>
              <a:rPr lang="da-DK" sz="2800" dirty="0" smtClean="0">
                <a:solidFill>
                  <a:srgbClr val="004567"/>
                </a:solidFill>
                <a:latin typeface="Arial" panose="020B0604020202020204" pitchFamily="34" charset="0"/>
                <a:cs typeface="Arial" panose="020B0604020202020204" pitchFamily="34" charset="0"/>
              </a:rPr>
              <a:t>- </a:t>
            </a:r>
          </a:p>
          <a:p>
            <a:pPr algn="ctr"/>
            <a:r>
              <a:rPr lang="da-DK" sz="2800" i="0" dirty="0" smtClean="0">
                <a:solidFill>
                  <a:srgbClr val="004567"/>
                </a:solidFill>
                <a:effectLst/>
                <a:latin typeface="Arial" panose="020B0604020202020204" pitchFamily="34" charset="0"/>
                <a:cs typeface="Arial" panose="020B0604020202020204" pitchFamily="34" charset="0"/>
              </a:rPr>
              <a:t>er </a:t>
            </a:r>
            <a:r>
              <a:rPr lang="da-DK" sz="2800" i="0" dirty="0">
                <a:solidFill>
                  <a:srgbClr val="004567"/>
                </a:solidFill>
                <a:effectLst/>
                <a:latin typeface="Arial" panose="020B0604020202020204" pitchFamily="34" charset="0"/>
                <a:cs typeface="Arial" panose="020B0604020202020204" pitchFamily="34" charset="0"/>
              </a:rPr>
              <a:t>imod </a:t>
            </a:r>
            <a:r>
              <a:rPr lang="da-DK" sz="2800" i="0" dirty="0" smtClean="0">
                <a:solidFill>
                  <a:srgbClr val="004567"/>
                </a:solidFill>
                <a:effectLst/>
                <a:latin typeface="Arial" panose="020B0604020202020204" pitchFamily="34" charset="0"/>
                <a:cs typeface="Arial" panose="020B0604020202020204" pitchFamily="34" charset="0"/>
              </a:rPr>
              <a:t>organdonation, og udelukker derfor heller ikke at man skal overflytte patienter fra akutmodtagelsen til intensiv</a:t>
            </a:r>
            <a:r>
              <a:rPr lang="da-DK" sz="2800" b="0" i="0" dirty="0" smtClean="0">
                <a:solidFill>
                  <a:srgbClr val="004567"/>
                </a:solidFill>
                <a:effectLst/>
                <a:latin typeface="Arial" panose="020B0604020202020204" pitchFamily="34" charset="0"/>
                <a:cs typeface="Arial" panose="020B0604020202020204" pitchFamily="34" charset="0"/>
              </a:rPr>
              <a:t>.</a:t>
            </a:r>
            <a:endParaRPr lang="da-DK" sz="2800" b="0" i="0" dirty="0">
              <a:solidFill>
                <a:srgbClr val="004567"/>
              </a:solidFill>
              <a:effectLst/>
              <a:latin typeface="Arial" panose="020B0604020202020204" pitchFamily="34" charset="0"/>
              <a:cs typeface="Arial" panose="020B0604020202020204" pitchFamily="34" charset="0"/>
            </a:endParaRPr>
          </a:p>
          <a:p>
            <a:pPr algn="l"/>
            <a:endParaRPr lang="da-DK" b="0" i="0" dirty="0">
              <a:solidFill>
                <a:srgbClr val="111111"/>
              </a:solidFill>
              <a:effectLst/>
              <a:latin typeface="Inter" panose="020B0502030000000004" pitchFamily="34" charset="0"/>
            </a:endParaRPr>
          </a:p>
        </p:txBody>
      </p:sp>
      <p:sp>
        <p:nvSpPr>
          <p:cNvPr id="6" name="Tekstfelt 5">
            <a:extLst>
              <a:ext uri="{FF2B5EF4-FFF2-40B4-BE49-F238E27FC236}">
                <a16:creationId xmlns:a16="http://schemas.microsoft.com/office/drawing/2014/main" id="{F530B227-6CB8-4CD1-B7BB-393B6302914D}"/>
              </a:ext>
            </a:extLst>
          </p:cNvPr>
          <p:cNvSpPr txBox="1"/>
          <p:nvPr/>
        </p:nvSpPr>
        <p:spPr>
          <a:xfrm>
            <a:off x="-136188" y="618252"/>
            <a:ext cx="12490315" cy="707886"/>
          </a:xfrm>
          <a:prstGeom prst="rect">
            <a:avLst/>
          </a:prstGeom>
          <a:noFill/>
        </p:spPr>
        <p:txBody>
          <a:bodyPr wrap="square" rtlCol="0">
            <a:spAutoFit/>
          </a:bodyPr>
          <a:lstStyle/>
          <a:p>
            <a:pPr algn="ctr"/>
            <a:r>
              <a:rPr lang="da-DK" sz="4000" b="1" dirty="0">
                <a:solidFill>
                  <a:srgbClr val="004567"/>
                </a:solidFill>
                <a:latin typeface="Georgia" panose="02040502050405020303" pitchFamily="18" charset="0"/>
              </a:rPr>
              <a:t>Tro</a:t>
            </a:r>
          </a:p>
        </p:txBody>
      </p:sp>
      <p:pic>
        <p:nvPicPr>
          <p:cNvPr id="7" name="Grafik 263">
            <a:extLst>
              <a:ext uri="{FF2B5EF4-FFF2-40B4-BE49-F238E27FC236}">
                <a16:creationId xmlns:a16="http://schemas.microsoft.com/office/drawing/2014/main" id="{56B0F559-6C20-4A50-BAF3-CD487AA262FC}"/>
              </a:ext>
            </a:extLst>
          </p:cNvPr>
          <p:cNvPicPr>
            <a:picLocks noChangeAspect="1"/>
          </p:cNvPicPr>
          <p:nvPr/>
        </p:nvPicPr>
        <p:blipFill>
          <a:blip r:embed="rId3">
            <a:extLst>
              <a:ext uri="{96DAC541-7B7A-43D3-8B79-37D633B846F1}">
                <asvg:svgBlip xmlns:asvg="http://schemas.microsoft.com/office/drawing/2016/SVG/main" xmlns="" r:embed="rId9"/>
              </a:ext>
            </a:extLst>
          </a:blip>
          <a:stretch>
            <a:fillRect/>
          </a:stretch>
        </p:blipFill>
        <p:spPr>
          <a:xfrm>
            <a:off x="4107973" y="3860679"/>
            <a:ext cx="897890" cy="1010125"/>
          </a:xfrm>
          <a:prstGeom prst="rect">
            <a:avLst/>
          </a:prstGeom>
        </p:spPr>
      </p:pic>
      <p:pic>
        <p:nvPicPr>
          <p:cNvPr id="8" name="Grafik 264">
            <a:extLst>
              <a:ext uri="{FF2B5EF4-FFF2-40B4-BE49-F238E27FC236}">
                <a16:creationId xmlns:a16="http://schemas.microsoft.com/office/drawing/2014/main" id="{C6F2326A-0509-4D0A-A05E-FB99C577EAA2}"/>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7203755" y="3785855"/>
            <a:ext cx="785653" cy="1103655"/>
          </a:xfrm>
          <a:prstGeom prst="rect">
            <a:avLst/>
          </a:prstGeom>
        </p:spPr>
      </p:pic>
      <p:pic>
        <p:nvPicPr>
          <p:cNvPr id="9" name="Grafik 265">
            <a:extLst>
              <a:ext uri="{FF2B5EF4-FFF2-40B4-BE49-F238E27FC236}">
                <a16:creationId xmlns:a16="http://schemas.microsoft.com/office/drawing/2014/main" id="{581EA843-801D-4BDD-B2CD-99C0AAE0C802}"/>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5678673" y="3841972"/>
            <a:ext cx="991420" cy="1047538"/>
          </a:xfrm>
          <a:prstGeom prst="rect">
            <a:avLst/>
          </a:prstGeom>
        </p:spPr>
      </p:pic>
    </p:spTree>
    <p:extLst>
      <p:ext uri="{BB962C8B-B14F-4D97-AF65-F5344CB8AC3E}">
        <p14:creationId xmlns:p14="http://schemas.microsoft.com/office/powerpoint/2010/main" val="13374214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ctr"/>
            <a:r>
              <a:rPr lang="da-DK" dirty="0" smtClean="0"/>
              <a:t>Kontakt til transplantationscentret mhp. afklaring om patienten er egnet som donor</a:t>
            </a:r>
            <a:endParaRPr lang="da-DK" dirty="0"/>
          </a:p>
        </p:txBody>
      </p:sp>
      <p:sp>
        <p:nvSpPr>
          <p:cNvPr id="3" name="Pladsholder til tekst 2"/>
          <p:cNvSpPr>
            <a:spLocks noGrp="1"/>
          </p:cNvSpPr>
          <p:nvPr>
            <p:ph type="body" sz="quarter" idx="15"/>
          </p:nvPr>
        </p:nvSpPr>
        <p:spPr>
          <a:xfrm>
            <a:off x="849024" y="3035300"/>
            <a:ext cx="5256212" cy="3663674"/>
          </a:xfrm>
        </p:spPr>
        <p:txBody>
          <a:bodyPr>
            <a:normAutofit/>
          </a:bodyPr>
          <a:lstStyle/>
          <a:p>
            <a:r>
              <a:rPr lang="da-DK" sz="2200" dirty="0"/>
              <a:t>I denne video kan du få et indblik i transplantationskoordinatorens arbejde, når du kontakter transplantationscentret om en potentiel donor. Det er transplantationscentret der vurderer, om en patient er potentiel donor uanset sygdom og alder, og derfor er det centralt, at du kontakter dem, når du overvejer muligheden for organdonation.</a:t>
            </a:r>
          </a:p>
        </p:txBody>
      </p:sp>
      <p:pic>
        <p:nvPicPr>
          <p:cNvPr id="6" name="Billede 5">
            <a:hlinkClick r:id="rId3"/>
          </p:cNvPr>
          <p:cNvPicPr>
            <a:picLocks noChangeAspect="1"/>
          </p:cNvPicPr>
          <p:nvPr/>
        </p:nvPicPr>
        <p:blipFill>
          <a:blip r:embed="rId4">
            <a:extLst>
              <a:ext uri="{BEBA8EAE-BF5A-486C-A8C5-ECC9F3942E4B}">
                <a14:imgProps xmlns:a14="http://schemas.microsoft.com/office/drawing/2010/main">
                  <a14:imgLayer r:embed="rId5">
                    <a14:imgEffect>
                      <a14:sharpenSoften amount="13000"/>
                    </a14:imgEffect>
                    <a14:imgEffect>
                      <a14:brightnessContrast contrast="29000"/>
                    </a14:imgEffect>
                  </a14:imgLayer>
                </a14:imgProps>
              </a:ext>
            </a:extLst>
          </a:blip>
          <a:stretch>
            <a:fillRect/>
          </a:stretch>
        </p:blipFill>
        <p:spPr>
          <a:xfrm>
            <a:off x="7435516" y="2558742"/>
            <a:ext cx="4030579" cy="2915718"/>
          </a:xfrm>
          <a:prstGeom prst="rect">
            <a:avLst/>
          </a:prstGeom>
        </p:spPr>
      </p:pic>
    </p:spTree>
    <p:extLst>
      <p:ext uri="{BB962C8B-B14F-4D97-AF65-F5344CB8AC3E}">
        <p14:creationId xmlns:p14="http://schemas.microsoft.com/office/powerpoint/2010/main" val="37959309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EAF96082-B6FA-4FA2-9158-AB4520B227BA}"/>
              </a:ext>
            </a:extLst>
          </p:cNvPr>
          <p:cNvSpPr txBox="1"/>
          <p:nvPr/>
        </p:nvSpPr>
        <p:spPr>
          <a:xfrm>
            <a:off x="1" y="360785"/>
            <a:ext cx="5635180" cy="6494085"/>
          </a:xfrm>
          <a:prstGeom prst="rect">
            <a:avLst/>
          </a:prstGeom>
          <a:noFill/>
        </p:spPr>
        <p:txBody>
          <a:bodyPr wrap="square">
            <a:spAutoFit/>
          </a:bodyPr>
          <a:lstStyle/>
          <a:p>
            <a:pPr eaLnBrk="1" hangingPunct="1"/>
            <a:r>
              <a:rPr lang="da-DK" sz="2400" b="1" dirty="0" smtClean="0">
                <a:solidFill>
                  <a:srgbClr val="004567"/>
                </a:solidFill>
              </a:rPr>
              <a:t>Samtale med pårørende om patienten er uafvendeligt døende, og derefter er organdonation en mulighed</a:t>
            </a:r>
            <a:endParaRPr lang="da-DK" sz="2400" b="1" dirty="0">
              <a:solidFill>
                <a:srgbClr val="004567"/>
              </a:solidFill>
            </a:endParaRPr>
          </a:p>
          <a:p>
            <a:pPr eaLnBrk="1" hangingPunct="1"/>
            <a:endParaRPr lang="da-DK" sz="2400" b="1" dirty="0">
              <a:solidFill>
                <a:srgbClr val="004567"/>
              </a:solidFill>
            </a:endParaRPr>
          </a:p>
          <a:p>
            <a:pPr marL="342900" indent="-342900" eaLnBrk="1" hangingPunct="1">
              <a:buFont typeface="Arial" panose="020B0604020202020204" pitchFamily="34" charset="0"/>
              <a:buChar char="•"/>
            </a:pPr>
            <a:r>
              <a:rPr lang="da-DK" sz="2000" dirty="0" smtClean="0">
                <a:solidFill>
                  <a:srgbClr val="004567"/>
                </a:solidFill>
              </a:rPr>
              <a:t>2 separate samtaler. Første samtale </a:t>
            </a:r>
            <a:r>
              <a:rPr lang="da-DK" sz="2000" dirty="0" smtClean="0">
                <a:solidFill>
                  <a:srgbClr val="004567"/>
                </a:solidFill>
              </a:rPr>
              <a:t>handler om at patientens tilstand gør, at muligheden for overlevelse ikke længere er til stede. Anden </a:t>
            </a:r>
            <a:r>
              <a:rPr lang="da-DK" sz="2000" dirty="0" smtClean="0">
                <a:solidFill>
                  <a:srgbClr val="004567"/>
                </a:solidFill>
              </a:rPr>
              <a:t>samtale informeres </a:t>
            </a:r>
            <a:r>
              <a:rPr lang="da-DK" sz="2000" dirty="0">
                <a:solidFill>
                  <a:srgbClr val="004567"/>
                </a:solidFill>
              </a:rPr>
              <a:t>pårørende om muligheden for organdonation</a:t>
            </a:r>
            <a:r>
              <a:rPr lang="da-DK" sz="2000" dirty="0" smtClean="0">
                <a:solidFill>
                  <a:srgbClr val="004567"/>
                </a:solidFill>
              </a:rPr>
              <a:t>.</a:t>
            </a:r>
          </a:p>
          <a:p>
            <a:pPr eaLnBrk="1" hangingPunct="1"/>
            <a:endParaRPr lang="da-DK" sz="2000" dirty="0" smtClean="0">
              <a:solidFill>
                <a:srgbClr val="004567"/>
              </a:solidFill>
            </a:endParaRPr>
          </a:p>
          <a:p>
            <a:pPr marL="342900" indent="-342900" eaLnBrk="1" hangingPunct="1">
              <a:buFont typeface="Arial" panose="020B0604020202020204" pitchFamily="34" charset="0"/>
              <a:buChar char="•"/>
            </a:pPr>
            <a:r>
              <a:rPr lang="da-DK" sz="2000" dirty="0" smtClean="0">
                <a:solidFill>
                  <a:srgbClr val="004567"/>
                </a:solidFill>
              </a:rPr>
              <a:t>Derudover er der mange uformelle samtaler på stuen, som også har stor betydning. </a:t>
            </a:r>
            <a:r>
              <a:rPr lang="da-DK" sz="2000" dirty="0" smtClean="0">
                <a:solidFill>
                  <a:srgbClr val="004567"/>
                </a:solidFill>
              </a:rPr>
              <a:t> </a:t>
            </a:r>
            <a:endParaRPr lang="da-DK" sz="2000" dirty="0">
              <a:solidFill>
                <a:srgbClr val="004567"/>
              </a:solidFill>
            </a:endParaRPr>
          </a:p>
          <a:p>
            <a:pPr eaLnBrk="1" hangingPunct="1"/>
            <a:endParaRPr lang="da-DK" sz="2000" dirty="0">
              <a:solidFill>
                <a:srgbClr val="004567"/>
              </a:solidFill>
            </a:endParaRPr>
          </a:p>
          <a:p>
            <a:pPr marL="342900" indent="-342900" eaLnBrk="1" hangingPunct="1">
              <a:buFont typeface="Arial" panose="020B0604020202020204" pitchFamily="34" charset="0"/>
              <a:buChar char="•"/>
            </a:pPr>
            <a:r>
              <a:rPr lang="da-DK" sz="2000" dirty="0" smtClean="0">
                <a:solidFill>
                  <a:srgbClr val="004567"/>
                </a:solidFill>
              </a:rPr>
              <a:t>Kontakt transplantationscentret omkring udfaldet af samtalerne </a:t>
            </a:r>
            <a:r>
              <a:rPr lang="da-DK" sz="2000" dirty="0" err="1" smtClean="0">
                <a:solidFill>
                  <a:srgbClr val="004567"/>
                </a:solidFill>
              </a:rPr>
              <a:t>mhp</a:t>
            </a:r>
            <a:r>
              <a:rPr lang="da-DK" sz="2000" dirty="0" smtClean="0">
                <a:solidFill>
                  <a:srgbClr val="004567"/>
                </a:solidFill>
              </a:rPr>
              <a:t> samtykke</a:t>
            </a:r>
            <a:endParaRPr lang="da-DK" sz="2000" dirty="0" smtClean="0">
              <a:solidFill>
                <a:srgbClr val="004567"/>
              </a:solidFill>
            </a:endParaRPr>
          </a:p>
          <a:p>
            <a:pPr marL="342900" indent="-342900" eaLnBrk="1" hangingPunct="1">
              <a:buFont typeface="Arial" panose="020B0604020202020204" pitchFamily="34" charset="0"/>
              <a:buChar char="•"/>
            </a:pPr>
            <a:endParaRPr lang="da-DK" sz="2000" dirty="0">
              <a:solidFill>
                <a:srgbClr val="004567"/>
              </a:solidFill>
            </a:endParaRPr>
          </a:p>
          <a:p>
            <a:pPr marL="342900" indent="-342900" eaLnBrk="1" hangingPunct="1">
              <a:buFont typeface="Arial" panose="020B0604020202020204" pitchFamily="34" charset="0"/>
              <a:buChar char="•"/>
            </a:pPr>
            <a:r>
              <a:rPr lang="da-DK" sz="2000" dirty="0" smtClean="0">
                <a:solidFill>
                  <a:srgbClr val="004567"/>
                </a:solidFill>
              </a:rPr>
              <a:t>Brug: </a:t>
            </a:r>
            <a:r>
              <a:rPr lang="da-DK" sz="2000" dirty="0" smtClean="0">
                <a:solidFill>
                  <a:srgbClr val="004567"/>
                </a:solidFill>
              </a:rPr>
              <a:t>Vejledning for kommunikation med pårørende om hjernedød og organdonation</a:t>
            </a:r>
            <a:r>
              <a:rPr lang="da-DK" sz="2000" dirty="0" smtClean="0">
                <a:solidFill>
                  <a:srgbClr val="004567"/>
                </a:solidFill>
              </a:rPr>
              <a:t>. Vejledningen findes på hjemmesiden organdonation.dk</a:t>
            </a:r>
            <a:endParaRPr lang="da-DK" sz="2000" dirty="0">
              <a:solidFill>
                <a:srgbClr val="004567"/>
              </a:solidFill>
            </a:endParaRPr>
          </a:p>
        </p:txBody>
      </p:sp>
      <p:sp>
        <p:nvSpPr>
          <p:cNvPr id="5" name="Titel 1">
            <a:extLst>
              <a:ext uri="{FF2B5EF4-FFF2-40B4-BE49-F238E27FC236}">
                <a16:creationId xmlns:a16="http://schemas.microsoft.com/office/drawing/2014/main" id="{FC13E257-ABF6-497A-8D59-3F4735314066}"/>
              </a:ext>
            </a:extLst>
          </p:cNvPr>
          <p:cNvSpPr txBox="1">
            <a:spLocks/>
          </p:cNvSpPr>
          <p:nvPr/>
        </p:nvSpPr>
        <p:spPr>
          <a:xfrm>
            <a:off x="876061" y="1091213"/>
            <a:ext cx="4172103"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0" kern="1200">
                <a:solidFill>
                  <a:schemeClr val="tx1"/>
                </a:solidFill>
                <a:latin typeface="Georgia" panose="02040502050405020303" pitchFamily="18" charset="0"/>
                <a:ea typeface="+mj-ea"/>
                <a:cs typeface="+mj-cs"/>
              </a:defRPr>
            </a:lvl1pPr>
          </a:lstStyle>
          <a:p>
            <a:endParaRPr lang="da-DK" sz="3600" b="1" dirty="0">
              <a:solidFill>
                <a:srgbClr val="004567"/>
              </a:solidFill>
            </a:endParaRPr>
          </a:p>
        </p:txBody>
      </p:sp>
      <p:pic>
        <p:nvPicPr>
          <p:cNvPr id="12" name="Billede 11">
            <a:extLst>
              <a:ext uri="{FF2B5EF4-FFF2-40B4-BE49-F238E27FC236}">
                <a16:creationId xmlns:a16="http://schemas.microsoft.com/office/drawing/2014/main" id="{2CF5FA0E-6286-4D4C-97AB-D829F9BD8159}"/>
              </a:ext>
            </a:extLst>
          </p:cNvPr>
          <p:cNvPicPr>
            <a:picLocks noChangeAspect="1"/>
          </p:cNvPicPr>
          <p:nvPr/>
        </p:nvPicPr>
        <p:blipFill>
          <a:blip r:embed="rId3"/>
          <a:stretch>
            <a:fillRect/>
          </a:stretch>
        </p:blipFill>
        <p:spPr>
          <a:xfrm>
            <a:off x="11326308" y="360785"/>
            <a:ext cx="501602" cy="501602"/>
          </a:xfrm>
          <a:prstGeom prst="rect">
            <a:avLst/>
          </a:prstGeom>
        </p:spPr>
      </p:pic>
      <p:pic>
        <p:nvPicPr>
          <p:cNvPr id="9" name="Billed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5950" y="2234213"/>
            <a:ext cx="4940358" cy="3293572"/>
          </a:xfrm>
          <a:prstGeom prst="rect">
            <a:avLst/>
          </a:prstGeom>
        </p:spPr>
      </p:pic>
    </p:spTree>
    <p:extLst>
      <p:ext uri="{BB962C8B-B14F-4D97-AF65-F5344CB8AC3E}">
        <p14:creationId xmlns:p14="http://schemas.microsoft.com/office/powerpoint/2010/main" val="30757211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1" y="636759"/>
            <a:ext cx="5148262" cy="1603931"/>
          </a:xfrm>
        </p:spPr>
        <p:txBody>
          <a:bodyPr/>
          <a:lstStyle/>
          <a:p>
            <a:pPr algn="ctr"/>
            <a:r>
              <a:rPr lang="da-DK" dirty="0" smtClean="0"/>
              <a:t>Samtykke til donation</a:t>
            </a:r>
            <a:endParaRPr lang="da-DK" dirty="0"/>
          </a:p>
        </p:txBody>
      </p:sp>
      <p:sp>
        <p:nvSpPr>
          <p:cNvPr id="3" name="Pladsholder til tekst 2"/>
          <p:cNvSpPr>
            <a:spLocks noGrp="1"/>
          </p:cNvSpPr>
          <p:nvPr>
            <p:ph type="body" sz="quarter" idx="14"/>
          </p:nvPr>
        </p:nvSpPr>
        <p:spPr>
          <a:xfrm>
            <a:off x="5943600" y="2240690"/>
            <a:ext cx="4503719" cy="3629885"/>
          </a:xfrm>
        </p:spPr>
        <p:txBody>
          <a:bodyPr>
            <a:normAutofit/>
          </a:bodyPr>
          <a:lstStyle/>
          <a:p>
            <a:r>
              <a:rPr lang="da-DK" sz="2200" dirty="0" smtClean="0"/>
              <a:t>Samtykke til organdonation og forskning </a:t>
            </a:r>
          </a:p>
          <a:p>
            <a:endParaRPr lang="da-DK" sz="2200" dirty="0"/>
          </a:p>
          <a:p>
            <a:r>
              <a:rPr lang="da-DK" sz="2200" dirty="0" smtClean="0"/>
              <a:t>Udfyld: </a:t>
            </a:r>
            <a:r>
              <a:rPr lang="da-DK" sz="2200" dirty="0"/>
              <a:t>Skema til dokumentation af samtykke til organdonation og forskning i forbindelse med </a:t>
            </a:r>
            <a:r>
              <a:rPr lang="da-DK" sz="2200" dirty="0" smtClean="0"/>
              <a:t>organdonation og journalfør samtykket. </a:t>
            </a:r>
            <a:endParaRPr lang="da-DK" sz="2200" dirty="0"/>
          </a:p>
        </p:txBody>
      </p:sp>
    </p:spTree>
    <p:extLst>
      <p:ext uri="{BB962C8B-B14F-4D97-AF65-F5344CB8AC3E}">
        <p14:creationId xmlns:p14="http://schemas.microsoft.com/office/powerpoint/2010/main" val="3424315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34C486-1E4B-4979-8107-22F8D4ADDF89}"/>
              </a:ext>
            </a:extLst>
          </p:cNvPr>
          <p:cNvSpPr txBox="1">
            <a:spLocks/>
          </p:cNvSpPr>
          <p:nvPr/>
        </p:nvSpPr>
        <p:spPr>
          <a:xfrm>
            <a:off x="655984" y="576471"/>
            <a:ext cx="10588280" cy="1685442"/>
          </a:xfrm>
          <a:prstGeom prst="rect">
            <a:avLst/>
          </a:prstGeom>
        </p:spPr>
        <p:txBody>
          <a:bodyPr>
            <a:normAutofit fontScale="92500" lnSpcReduction="20000"/>
          </a:bodyPr>
          <a:lstStyle>
            <a:lvl1pPr algn="ctr" defTabSz="914400" rtl="0" eaLnBrk="1" latinLnBrk="0" hangingPunct="1">
              <a:lnSpc>
                <a:spcPct val="90000"/>
              </a:lnSpc>
              <a:spcBef>
                <a:spcPct val="0"/>
              </a:spcBef>
              <a:buNone/>
              <a:defRPr sz="4000" b="1" kern="1200">
                <a:solidFill>
                  <a:schemeClr val="tx1"/>
                </a:solidFill>
                <a:latin typeface="Georgia" panose="02040502050405020303" pitchFamily="18" charset="0"/>
                <a:ea typeface="+mj-ea"/>
                <a:cs typeface="+mj-cs"/>
              </a:defRPr>
            </a:lvl1pPr>
          </a:lstStyle>
          <a:p>
            <a:r>
              <a:rPr lang="da-DK" dirty="0" smtClean="0"/>
              <a:t>Hvorfor er donordetektion vigtig</a:t>
            </a:r>
            <a:r>
              <a:rPr lang="da-DK" dirty="0" smtClean="0"/>
              <a:t>?</a:t>
            </a:r>
          </a:p>
          <a:p>
            <a:endParaRPr lang="da-DK" dirty="0" smtClean="0"/>
          </a:p>
          <a:p>
            <a:r>
              <a:rPr lang="da-DK" b="0" dirty="0" smtClean="0"/>
              <a:t>403 danskere blev i 2020 transplanteret, i alt blev 413 organer transplanteret</a:t>
            </a:r>
            <a:endParaRPr lang="da-DK" b="0" dirty="0"/>
          </a:p>
        </p:txBody>
      </p:sp>
      <p:sp>
        <p:nvSpPr>
          <p:cNvPr id="10" name="Pladsholder til tekst 16">
            <a:extLst>
              <a:ext uri="{FF2B5EF4-FFF2-40B4-BE49-F238E27FC236}">
                <a16:creationId xmlns:a16="http://schemas.microsoft.com/office/drawing/2014/main" id="{E00C5C19-074C-4B09-9C29-6AA16C6C54F3}"/>
              </a:ext>
            </a:extLst>
          </p:cNvPr>
          <p:cNvSpPr txBox="1">
            <a:spLocks/>
          </p:cNvSpPr>
          <p:nvPr/>
        </p:nvSpPr>
        <p:spPr>
          <a:xfrm>
            <a:off x="978381" y="4287480"/>
            <a:ext cx="1608825" cy="1904598"/>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sz="1800" dirty="0" smtClean="0"/>
              <a:t>32 hjerter</a:t>
            </a:r>
          </a:p>
          <a:p>
            <a:r>
              <a:rPr lang="da-DK" sz="1800" dirty="0" smtClean="0"/>
              <a:t>derudover fik 1 dansker både hjerte og lunger</a:t>
            </a:r>
            <a:endParaRPr lang="da-DK" sz="1800" dirty="0"/>
          </a:p>
        </p:txBody>
      </p:sp>
      <p:sp>
        <p:nvSpPr>
          <p:cNvPr id="12" name="Ellipse 11">
            <a:extLst>
              <a:ext uri="{FF2B5EF4-FFF2-40B4-BE49-F238E27FC236}">
                <a16:creationId xmlns:a16="http://schemas.microsoft.com/office/drawing/2014/main" id="{BDF71773-FB44-4318-8173-9A610EEB32CD}"/>
              </a:ext>
            </a:extLst>
          </p:cNvPr>
          <p:cNvSpPr/>
          <p:nvPr/>
        </p:nvSpPr>
        <p:spPr>
          <a:xfrm>
            <a:off x="1181385" y="2789822"/>
            <a:ext cx="1202819" cy="12028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Ellipse 14">
            <a:extLst>
              <a:ext uri="{FF2B5EF4-FFF2-40B4-BE49-F238E27FC236}">
                <a16:creationId xmlns:a16="http://schemas.microsoft.com/office/drawing/2014/main" id="{9B5B0C41-4263-4CD9-80F0-D915B90F685B}"/>
              </a:ext>
            </a:extLst>
          </p:cNvPr>
          <p:cNvSpPr/>
          <p:nvPr/>
        </p:nvSpPr>
        <p:spPr>
          <a:xfrm>
            <a:off x="2902700" y="2789822"/>
            <a:ext cx="1202819" cy="12028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8" name="Ellipse 17">
            <a:extLst>
              <a:ext uri="{FF2B5EF4-FFF2-40B4-BE49-F238E27FC236}">
                <a16:creationId xmlns:a16="http://schemas.microsoft.com/office/drawing/2014/main" id="{A89B5B31-4A07-4DD1-81E7-3CB74FAEBD52}"/>
              </a:ext>
            </a:extLst>
          </p:cNvPr>
          <p:cNvSpPr/>
          <p:nvPr/>
        </p:nvSpPr>
        <p:spPr>
          <a:xfrm>
            <a:off x="4624015" y="2789822"/>
            <a:ext cx="1202819" cy="12028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1" name="Ellipse 20">
            <a:extLst>
              <a:ext uri="{FF2B5EF4-FFF2-40B4-BE49-F238E27FC236}">
                <a16:creationId xmlns:a16="http://schemas.microsoft.com/office/drawing/2014/main" id="{3C48AFA0-8A10-4FCC-B3D1-748B93E97A9B}"/>
              </a:ext>
            </a:extLst>
          </p:cNvPr>
          <p:cNvSpPr/>
          <p:nvPr/>
        </p:nvSpPr>
        <p:spPr>
          <a:xfrm>
            <a:off x="6345330" y="2807849"/>
            <a:ext cx="1202819" cy="12028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4" name="Ellipse 23">
            <a:extLst>
              <a:ext uri="{FF2B5EF4-FFF2-40B4-BE49-F238E27FC236}">
                <a16:creationId xmlns:a16="http://schemas.microsoft.com/office/drawing/2014/main" id="{C8494F19-055F-4987-B06A-8CB6F7AFA3BB}"/>
              </a:ext>
            </a:extLst>
          </p:cNvPr>
          <p:cNvSpPr/>
          <p:nvPr/>
        </p:nvSpPr>
        <p:spPr>
          <a:xfrm>
            <a:off x="8066645" y="2817521"/>
            <a:ext cx="1202819" cy="12028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7" name="Ellipse 26">
            <a:extLst>
              <a:ext uri="{FF2B5EF4-FFF2-40B4-BE49-F238E27FC236}">
                <a16:creationId xmlns:a16="http://schemas.microsoft.com/office/drawing/2014/main" id="{3E4D496C-CC12-43DD-AE78-BE4AC1457E11}"/>
              </a:ext>
            </a:extLst>
          </p:cNvPr>
          <p:cNvSpPr/>
          <p:nvPr/>
        </p:nvSpPr>
        <p:spPr>
          <a:xfrm>
            <a:off x="9787962" y="2827590"/>
            <a:ext cx="1202819" cy="12028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smtClean="0"/>
              <a:t>væv</a:t>
            </a:r>
            <a:endParaRPr lang="da-DK" dirty="0"/>
          </a:p>
        </p:txBody>
      </p:sp>
      <p:sp>
        <p:nvSpPr>
          <p:cNvPr id="30" name="Pladsholder til tekst 16">
            <a:extLst>
              <a:ext uri="{FF2B5EF4-FFF2-40B4-BE49-F238E27FC236}">
                <a16:creationId xmlns:a16="http://schemas.microsoft.com/office/drawing/2014/main" id="{9514FB54-0A0B-430F-B00B-20B002FC4D26}"/>
              </a:ext>
            </a:extLst>
          </p:cNvPr>
          <p:cNvSpPr txBox="1">
            <a:spLocks/>
          </p:cNvSpPr>
          <p:nvPr/>
        </p:nvSpPr>
        <p:spPr>
          <a:xfrm>
            <a:off x="2699696" y="4287480"/>
            <a:ext cx="1608825" cy="1904598"/>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sz="1800" dirty="0" smtClean="0"/>
              <a:t>29 sæt lunger</a:t>
            </a:r>
          </a:p>
          <a:p>
            <a:r>
              <a:rPr lang="da-DK" sz="1800" dirty="0" smtClean="0"/>
              <a:t>(dvs. dobbelt lungetransplantation) </a:t>
            </a:r>
            <a:endParaRPr lang="da-DK" sz="1800" dirty="0"/>
          </a:p>
        </p:txBody>
      </p:sp>
      <p:sp>
        <p:nvSpPr>
          <p:cNvPr id="31" name="Pladsholder til tekst 16">
            <a:extLst>
              <a:ext uri="{FF2B5EF4-FFF2-40B4-BE49-F238E27FC236}">
                <a16:creationId xmlns:a16="http://schemas.microsoft.com/office/drawing/2014/main" id="{793DEDF2-AC1F-42AA-BA5C-466C84A2CC0C}"/>
              </a:ext>
            </a:extLst>
          </p:cNvPr>
          <p:cNvSpPr txBox="1">
            <a:spLocks/>
          </p:cNvSpPr>
          <p:nvPr/>
        </p:nvSpPr>
        <p:spPr>
          <a:xfrm>
            <a:off x="4432406" y="4287480"/>
            <a:ext cx="1608825" cy="1904598"/>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sz="1800" dirty="0" smtClean="0"/>
              <a:t>278 nyrer</a:t>
            </a:r>
          </a:p>
          <a:p>
            <a:r>
              <a:rPr lang="da-DK" sz="1800" dirty="0" smtClean="0"/>
              <a:t>(78 fra levende donorer)</a:t>
            </a:r>
            <a:endParaRPr lang="da-DK" sz="1800" dirty="0"/>
          </a:p>
        </p:txBody>
      </p:sp>
      <p:sp>
        <p:nvSpPr>
          <p:cNvPr id="32" name="Pladsholder til tekst 16">
            <a:extLst>
              <a:ext uri="{FF2B5EF4-FFF2-40B4-BE49-F238E27FC236}">
                <a16:creationId xmlns:a16="http://schemas.microsoft.com/office/drawing/2014/main" id="{514227BE-3D35-4AAC-A1B1-147B2A8E77CE}"/>
              </a:ext>
            </a:extLst>
          </p:cNvPr>
          <p:cNvSpPr txBox="1">
            <a:spLocks/>
          </p:cNvSpPr>
          <p:nvPr/>
        </p:nvSpPr>
        <p:spPr>
          <a:xfrm>
            <a:off x="6142326" y="4287480"/>
            <a:ext cx="1608825" cy="1904598"/>
          </a:xfrm>
          <a:prstGeom prst="rect">
            <a:avLst/>
          </a:prstGeom>
        </p:spPr>
        <p:txBody>
          <a:bodyPr>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sz="1800" dirty="0" smtClean="0"/>
              <a:t>66 levere</a:t>
            </a:r>
          </a:p>
          <a:p>
            <a:r>
              <a:rPr lang="da-DK" sz="1800" dirty="0" smtClean="0"/>
              <a:t>(heraf fik 3 børn transplanteret fra forældre som levende donorer)</a:t>
            </a:r>
            <a:endParaRPr lang="da-DK" sz="1800" dirty="0"/>
          </a:p>
        </p:txBody>
      </p:sp>
      <p:sp>
        <p:nvSpPr>
          <p:cNvPr id="33" name="Pladsholder til tekst 16">
            <a:extLst>
              <a:ext uri="{FF2B5EF4-FFF2-40B4-BE49-F238E27FC236}">
                <a16:creationId xmlns:a16="http://schemas.microsoft.com/office/drawing/2014/main" id="{E722997A-098E-4784-A7E7-F8C270154586}"/>
              </a:ext>
            </a:extLst>
          </p:cNvPr>
          <p:cNvSpPr txBox="1">
            <a:spLocks/>
          </p:cNvSpPr>
          <p:nvPr/>
        </p:nvSpPr>
        <p:spPr>
          <a:xfrm>
            <a:off x="7883481" y="4287480"/>
            <a:ext cx="1608825" cy="1904598"/>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sz="1800" dirty="0" smtClean="0"/>
              <a:t>7 pancreas</a:t>
            </a:r>
          </a:p>
          <a:p>
            <a:r>
              <a:rPr lang="da-DK" sz="1800" dirty="0" smtClean="0"/>
              <a:t>som blev transplanteret sammen med en nyre</a:t>
            </a:r>
            <a:endParaRPr lang="da-DK" sz="1800" dirty="0"/>
          </a:p>
        </p:txBody>
      </p:sp>
      <p:sp>
        <p:nvSpPr>
          <p:cNvPr id="34" name="Pladsholder til tekst 16">
            <a:extLst>
              <a:ext uri="{FF2B5EF4-FFF2-40B4-BE49-F238E27FC236}">
                <a16:creationId xmlns:a16="http://schemas.microsoft.com/office/drawing/2014/main" id="{8F2FE894-C174-4249-A221-FABE3920F22B}"/>
              </a:ext>
            </a:extLst>
          </p:cNvPr>
          <p:cNvSpPr txBox="1">
            <a:spLocks/>
          </p:cNvSpPr>
          <p:nvPr/>
        </p:nvSpPr>
        <p:spPr>
          <a:xfrm>
            <a:off x="9635438" y="4287480"/>
            <a:ext cx="1608825" cy="1904598"/>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sz="1800" dirty="0" smtClean="0"/>
              <a:t>Hornhinder</a:t>
            </a:r>
          </a:p>
          <a:p>
            <a:r>
              <a:rPr lang="da-DK" sz="1800" dirty="0" smtClean="0"/>
              <a:t>knogler</a:t>
            </a:r>
          </a:p>
          <a:p>
            <a:r>
              <a:rPr lang="da-DK" sz="1800" dirty="0" smtClean="0"/>
              <a:t>kar</a:t>
            </a:r>
          </a:p>
          <a:p>
            <a:r>
              <a:rPr lang="da-DK" sz="1400" dirty="0" smtClean="0"/>
              <a:t>(ikke inkluderet i de 413 organer)</a:t>
            </a:r>
            <a:endParaRPr lang="da-DK" sz="1400" dirty="0"/>
          </a:p>
        </p:txBody>
      </p:sp>
      <p:pic>
        <p:nvPicPr>
          <p:cNvPr id="3" name="Billede 2"/>
          <p:cNvPicPr>
            <a:picLocks noChangeAspect="1"/>
          </p:cNvPicPr>
          <p:nvPr/>
        </p:nvPicPr>
        <p:blipFill>
          <a:blip r:embed="rId3"/>
          <a:stretch>
            <a:fillRect/>
          </a:stretch>
        </p:blipFill>
        <p:spPr>
          <a:xfrm>
            <a:off x="1475678" y="2986201"/>
            <a:ext cx="556086" cy="810059"/>
          </a:xfrm>
          <a:prstGeom prst="rect">
            <a:avLst/>
          </a:prstGeom>
        </p:spPr>
      </p:pic>
      <p:pic>
        <p:nvPicPr>
          <p:cNvPr id="4" name="Billede 3"/>
          <p:cNvPicPr>
            <a:picLocks noChangeAspect="1"/>
          </p:cNvPicPr>
          <p:nvPr/>
        </p:nvPicPr>
        <p:blipFill>
          <a:blip r:embed="rId4"/>
          <a:stretch>
            <a:fillRect/>
          </a:stretch>
        </p:blipFill>
        <p:spPr>
          <a:xfrm>
            <a:off x="3085331" y="3072536"/>
            <a:ext cx="828607" cy="637390"/>
          </a:xfrm>
          <a:prstGeom prst="rect">
            <a:avLst/>
          </a:prstGeom>
        </p:spPr>
      </p:pic>
      <p:pic>
        <p:nvPicPr>
          <p:cNvPr id="5" name="Billede 4"/>
          <p:cNvPicPr>
            <a:picLocks noChangeAspect="1"/>
          </p:cNvPicPr>
          <p:nvPr/>
        </p:nvPicPr>
        <p:blipFill>
          <a:blip r:embed="rId5"/>
          <a:stretch>
            <a:fillRect/>
          </a:stretch>
        </p:blipFill>
        <p:spPr>
          <a:xfrm>
            <a:off x="4981563" y="3130463"/>
            <a:ext cx="487722" cy="597071"/>
          </a:xfrm>
          <a:prstGeom prst="rect">
            <a:avLst/>
          </a:prstGeom>
        </p:spPr>
      </p:pic>
      <p:pic>
        <p:nvPicPr>
          <p:cNvPr id="6" name="Billede 5"/>
          <p:cNvPicPr>
            <a:picLocks noChangeAspect="1"/>
          </p:cNvPicPr>
          <p:nvPr/>
        </p:nvPicPr>
        <p:blipFill>
          <a:blip r:embed="rId6"/>
          <a:stretch>
            <a:fillRect/>
          </a:stretch>
        </p:blipFill>
        <p:spPr>
          <a:xfrm>
            <a:off x="6702876" y="3249395"/>
            <a:ext cx="669863" cy="460531"/>
          </a:xfrm>
          <a:prstGeom prst="rect">
            <a:avLst/>
          </a:prstGeom>
        </p:spPr>
      </p:pic>
      <p:grpSp>
        <p:nvGrpSpPr>
          <p:cNvPr id="19" name="Grafik 24">
            <a:extLst>
              <a:ext uri="{FF2B5EF4-FFF2-40B4-BE49-F238E27FC236}">
                <a16:creationId xmlns:a16="http://schemas.microsoft.com/office/drawing/2014/main" id="{40ACBF86-DF4F-4C50-920E-991A5FA5450F}"/>
              </a:ext>
            </a:extLst>
          </p:cNvPr>
          <p:cNvGrpSpPr/>
          <p:nvPr/>
        </p:nvGrpSpPr>
        <p:grpSpPr>
          <a:xfrm>
            <a:off x="8345626" y="3227333"/>
            <a:ext cx="644856" cy="404889"/>
            <a:chOff x="3572713" y="3941030"/>
            <a:chExt cx="440860" cy="222884"/>
          </a:xfrm>
          <a:noFill/>
        </p:grpSpPr>
        <p:sp>
          <p:nvSpPr>
            <p:cNvPr id="20" name="Kombinationstegning: figur 128">
              <a:extLst>
                <a:ext uri="{FF2B5EF4-FFF2-40B4-BE49-F238E27FC236}">
                  <a16:creationId xmlns:a16="http://schemas.microsoft.com/office/drawing/2014/main" id="{CD59A7B9-0896-445D-A2FB-33990F1A423A}"/>
                </a:ext>
              </a:extLst>
            </p:cNvPr>
            <p:cNvSpPr/>
            <p:nvPr/>
          </p:nvSpPr>
          <p:spPr>
            <a:xfrm>
              <a:off x="3572713" y="3941030"/>
              <a:ext cx="440860" cy="222884"/>
            </a:xfrm>
            <a:custGeom>
              <a:avLst/>
              <a:gdLst>
                <a:gd name="connsiteX0" fmla="*/ 7473 w 440860"/>
                <a:gd name="connsiteY0" fmla="*/ 149543 h 222884"/>
                <a:gd name="connsiteX1" fmla="*/ 1758 w 440860"/>
                <a:gd name="connsiteY1" fmla="*/ 122873 h 222884"/>
                <a:gd name="connsiteX2" fmla="*/ 6521 w 440860"/>
                <a:gd name="connsiteY2" fmla="*/ 97155 h 222884"/>
                <a:gd name="connsiteX3" fmla="*/ 23666 w 440860"/>
                <a:gd name="connsiteY3" fmla="*/ 82868 h 222884"/>
                <a:gd name="connsiteX4" fmla="*/ 33191 w 440860"/>
                <a:gd name="connsiteY4" fmla="*/ 74295 h 222884"/>
                <a:gd name="connsiteX5" fmla="*/ 33191 w 440860"/>
                <a:gd name="connsiteY5" fmla="*/ 74295 h 222884"/>
                <a:gd name="connsiteX6" fmla="*/ 50336 w 440860"/>
                <a:gd name="connsiteY6" fmla="*/ 58103 h 222884"/>
                <a:gd name="connsiteX7" fmla="*/ 60813 w 440860"/>
                <a:gd name="connsiteY7" fmla="*/ 53340 h 222884"/>
                <a:gd name="connsiteX8" fmla="*/ 66528 w 440860"/>
                <a:gd name="connsiteY8" fmla="*/ 46673 h 222884"/>
                <a:gd name="connsiteX9" fmla="*/ 66528 w 440860"/>
                <a:gd name="connsiteY9" fmla="*/ 46673 h 222884"/>
                <a:gd name="connsiteX10" fmla="*/ 94151 w 440860"/>
                <a:gd name="connsiteY10" fmla="*/ 26670 h 222884"/>
                <a:gd name="connsiteX11" fmla="*/ 103676 w 440860"/>
                <a:gd name="connsiteY11" fmla="*/ 27623 h 222884"/>
                <a:gd name="connsiteX12" fmla="*/ 115106 w 440860"/>
                <a:gd name="connsiteY12" fmla="*/ 15240 h 222884"/>
                <a:gd name="connsiteX13" fmla="*/ 120821 w 440860"/>
                <a:gd name="connsiteY13" fmla="*/ 7620 h 222884"/>
                <a:gd name="connsiteX14" fmla="*/ 138918 w 440860"/>
                <a:gd name="connsiteY14" fmla="*/ 0 h 222884"/>
                <a:gd name="connsiteX15" fmla="*/ 138918 w 440860"/>
                <a:gd name="connsiteY15" fmla="*/ 0 h 222884"/>
                <a:gd name="connsiteX16" fmla="*/ 149396 w 440860"/>
                <a:gd name="connsiteY16" fmla="*/ 1905 h 222884"/>
                <a:gd name="connsiteX17" fmla="*/ 164636 w 440860"/>
                <a:gd name="connsiteY17" fmla="*/ 7620 h 222884"/>
                <a:gd name="connsiteX18" fmla="*/ 182733 w 440860"/>
                <a:gd name="connsiteY18" fmla="*/ 7620 h 222884"/>
                <a:gd name="connsiteX19" fmla="*/ 184638 w 440860"/>
                <a:gd name="connsiteY19" fmla="*/ 6668 h 222884"/>
                <a:gd name="connsiteX20" fmla="*/ 196068 w 440860"/>
                <a:gd name="connsiteY20" fmla="*/ 9525 h 222884"/>
                <a:gd name="connsiteX21" fmla="*/ 196068 w 440860"/>
                <a:gd name="connsiteY21" fmla="*/ 9525 h 222884"/>
                <a:gd name="connsiteX22" fmla="*/ 215118 w 440860"/>
                <a:gd name="connsiteY22" fmla="*/ 17145 h 222884"/>
                <a:gd name="connsiteX23" fmla="*/ 222738 w 440860"/>
                <a:gd name="connsiteY23" fmla="*/ 17145 h 222884"/>
                <a:gd name="connsiteX24" fmla="*/ 228453 w 440860"/>
                <a:gd name="connsiteY24" fmla="*/ 20003 h 222884"/>
                <a:gd name="connsiteX25" fmla="*/ 228453 w 440860"/>
                <a:gd name="connsiteY25" fmla="*/ 20003 h 222884"/>
                <a:gd name="connsiteX26" fmla="*/ 250361 w 440860"/>
                <a:gd name="connsiteY26" fmla="*/ 30480 h 222884"/>
                <a:gd name="connsiteX27" fmla="*/ 272268 w 440860"/>
                <a:gd name="connsiteY27" fmla="*/ 32385 h 222884"/>
                <a:gd name="connsiteX28" fmla="*/ 287508 w 440860"/>
                <a:gd name="connsiteY28" fmla="*/ 38100 h 222884"/>
                <a:gd name="connsiteX29" fmla="*/ 297986 w 440860"/>
                <a:gd name="connsiteY29" fmla="*/ 44768 h 222884"/>
                <a:gd name="connsiteX30" fmla="*/ 306558 w 440860"/>
                <a:gd name="connsiteY30" fmla="*/ 48578 h 222884"/>
                <a:gd name="connsiteX31" fmla="*/ 323703 w 440860"/>
                <a:gd name="connsiteY31" fmla="*/ 53340 h 222884"/>
                <a:gd name="connsiteX32" fmla="*/ 329418 w 440860"/>
                <a:gd name="connsiteY32" fmla="*/ 54293 h 222884"/>
                <a:gd name="connsiteX33" fmla="*/ 361803 w 440860"/>
                <a:gd name="connsiteY33" fmla="*/ 58103 h 222884"/>
                <a:gd name="connsiteX34" fmla="*/ 367518 w 440860"/>
                <a:gd name="connsiteY34" fmla="*/ 58103 h 222884"/>
                <a:gd name="connsiteX35" fmla="*/ 382758 w 440860"/>
                <a:gd name="connsiteY35" fmla="*/ 56198 h 222884"/>
                <a:gd name="connsiteX36" fmla="*/ 391331 w 440860"/>
                <a:gd name="connsiteY36" fmla="*/ 54293 h 222884"/>
                <a:gd name="connsiteX37" fmla="*/ 399903 w 440860"/>
                <a:gd name="connsiteY37" fmla="*/ 50483 h 222884"/>
                <a:gd name="connsiteX38" fmla="*/ 403713 w 440860"/>
                <a:gd name="connsiteY38" fmla="*/ 51435 h 222884"/>
                <a:gd name="connsiteX39" fmla="*/ 403713 w 440860"/>
                <a:gd name="connsiteY39" fmla="*/ 51435 h 222884"/>
                <a:gd name="connsiteX40" fmla="*/ 422763 w 440860"/>
                <a:gd name="connsiteY40" fmla="*/ 57150 h 222884"/>
                <a:gd name="connsiteX41" fmla="*/ 431336 w 440860"/>
                <a:gd name="connsiteY41" fmla="*/ 56198 h 222884"/>
                <a:gd name="connsiteX42" fmla="*/ 440861 w 440860"/>
                <a:gd name="connsiteY42" fmla="*/ 65723 h 222884"/>
                <a:gd name="connsiteX43" fmla="*/ 440861 w 440860"/>
                <a:gd name="connsiteY43" fmla="*/ 65723 h 222884"/>
                <a:gd name="connsiteX44" fmla="*/ 435146 w 440860"/>
                <a:gd name="connsiteY44" fmla="*/ 80963 h 222884"/>
                <a:gd name="connsiteX45" fmla="*/ 426573 w 440860"/>
                <a:gd name="connsiteY45" fmla="*/ 90488 h 222884"/>
                <a:gd name="connsiteX46" fmla="*/ 422763 w 440860"/>
                <a:gd name="connsiteY46" fmla="*/ 98108 h 222884"/>
                <a:gd name="connsiteX47" fmla="*/ 422763 w 440860"/>
                <a:gd name="connsiteY47" fmla="*/ 98108 h 222884"/>
                <a:gd name="connsiteX48" fmla="*/ 408476 w 440860"/>
                <a:gd name="connsiteY48" fmla="*/ 114300 h 222884"/>
                <a:gd name="connsiteX49" fmla="*/ 408476 w 440860"/>
                <a:gd name="connsiteY49" fmla="*/ 114300 h 222884"/>
                <a:gd name="connsiteX50" fmla="*/ 395141 w 440860"/>
                <a:gd name="connsiteY50" fmla="*/ 123825 h 222884"/>
                <a:gd name="connsiteX51" fmla="*/ 392283 w 440860"/>
                <a:gd name="connsiteY51" fmla="*/ 126683 h 222884"/>
                <a:gd name="connsiteX52" fmla="*/ 372281 w 440860"/>
                <a:gd name="connsiteY52" fmla="*/ 136208 h 222884"/>
                <a:gd name="connsiteX53" fmla="*/ 361803 w 440860"/>
                <a:gd name="connsiteY53" fmla="*/ 136208 h 222884"/>
                <a:gd name="connsiteX54" fmla="*/ 333228 w 440860"/>
                <a:gd name="connsiteY54" fmla="*/ 136208 h 222884"/>
                <a:gd name="connsiteX55" fmla="*/ 319893 w 440860"/>
                <a:gd name="connsiteY55" fmla="*/ 140018 h 222884"/>
                <a:gd name="connsiteX56" fmla="*/ 317988 w 440860"/>
                <a:gd name="connsiteY56" fmla="*/ 140970 h 222884"/>
                <a:gd name="connsiteX57" fmla="*/ 295128 w 440860"/>
                <a:gd name="connsiteY57" fmla="*/ 142875 h 222884"/>
                <a:gd name="connsiteX58" fmla="*/ 273221 w 440860"/>
                <a:gd name="connsiteY58" fmla="*/ 133350 h 222884"/>
                <a:gd name="connsiteX59" fmla="*/ 259886 w 440860"/>
                <a:gd name="connsiteY59" fmla="*/ 130493 h 222884"/>
                <a:gd name="connsiteX60" fmla="*/ 243693 w 440860"/>
                <a:gd name="connsiteY60" fmla="*/ 130493 h 222884"/>
                <a:gd name="connsiteX61" fmla="*/ 233216 w 440860"/>
                <a:gd name="connsiteY61" fmla="*/ 127635 h 222884"/>
                <a:gd name="connsiteX62" fmla="*/ 233216 w 440860"/>
                <a:gd name="connsiteY62" fmla="*/ 127635 h 222884"/>
                <a:gd name="connsiteX63" fmla="*/ 216071 w 440860"/>
                <a:gd name="connsiteY63" fmla="*/ 124778 h 222884"/>
                <a:gd name="connsiteX64" fmla="*/ 199878 w 440860"/>
                <a:gd name="connsiteY64" fmla="*/ 127635 h 222884"/>
                <a:gd name="connsiteX65" fmla="*/ 186543 w 440860"/>
                <a:gd name="connsiteY65" fmla="*/ 125730 h 222884"/>
                <a:gd name="connsiteX66" fmla="*/ 186543 w 440860"/>
                <a:gd name="connsiteY66" fmla="*/ 125730 h 222884"/>
                <a:gd name="connsiteX67" fmla="*/ 156063 w 440860"/>
                <a:gd name="connsiteY67" fmla="*/ 127635 h 222884"/>
                <a:gd name="connsiteX68" fmla="*/ 149396 w 440860"/>
                <a:gd name="connsiteY68" fmla="*/ 131445 h 222884"/>
                <a:gd name="connsiteX69" fmla="*/ 139871 w 440860"/>
                <a:gd name="connsiteY69" fmla="*/ 135255 h 222884"/>
                <a:gd name="connsiteX70" fmla="*/ 135108 w 440860"/>
                <a:gd name="connsiteY70" fmla="*/ 136208 h 222884"/>
                <a:gd name="connsiteX71" fmla="*/ 113201 w 440860"/>
                <a:gd name="connsiteY71" fmla="*/ 155258 h 222884"/>
                <a:gd name="connsiteX72" fmla="*/ 113201 w 440860"/>
                <a:gd name="connsiteY72" fmla="*/ 155258 h 222884"/>
                <a:gd name="connsiteX73" fmla="*/ 102723 w 440860"/>
                <a:gd name="connsiteY73" fmla="*/ 172403 h 222884"/>
                <a:gd name="connsiteX74" fmla="*/ 97961 w 440860"/>
                <a:gd name="connsiteY74" fmla="*/ 180975 h 222884"/>
                <a:gd name="connsiteX75" fmla="*/ 87483 w 440860"/>
                <a:gd name="connsiteY75" fmla="*/ 196215 h 222884"/>
                <a:gd name="connsiteX76" fmla="*/ 86531 w 440860"/>
                <a:gd name="connsiteY76" fmla="*/ 199073 h 222884"/>
                <a:gd name="connsiteX77" fmla="*/ 69386 w 440860"/>
                <a:gd name="connsiteY77" fmla="*/ 217170 h 222884"/>
                <a:gd name="connsiteX78" fmla="*/ 66528 w 440860"/>
                <a:gd name="connsiteY78" fmla="*/ 219075 h 222884"/>
                <a:gd name="connsiteX79" fmla="*/ 43668 w 440860"/>
                <a:gd name="connsiteY79" fmla="*/ 221933 h 222884"/>
                <a:gd name="connsiteX80" fmla="*/ 35096 w 440860"/>
                <a:gd name="connsiteY80" fmla="*/ 219075 h 222884"/>
                <a:gd name="connsiteX81" fmla="*/ 17951 w 440860"/>
                <a:gd name="connsiteY81" fmla="*/ 207645 h 222884"/>
                <a:gd name="connsiteX82" fmla="*/ 10331 w 440860"/>
                <a:gd name="connsiteY82" fmla="*/ 198120 h 222884"/>
                <a:gd name="connsiteX83" fmla="*/ 3663 w 440860"/>
                <a:gd name="connsiteY83" fmla="*/ 168593 h 222884"/>
                <a:gd name="connsiteX84" fmla="*/ 7473 w 440860"/>
                <a:gd name="connsiteY84" fmla="*/ 152400 h 222884"/>
                <a:gd name="connsiteX85" fmla="*/ 7473 w 440860"/>
                <a:gd name="connsiteY85" fmla="*/ 149543 h 222884"/>
                <a:gd name="connsiteX86" fmla="*/ 7473 w 440860"/>
                <a:gd name="connsiteY86" fmla="*/ 149543 h 222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40860" h="222884">
                  <a:moveTo>
                    <a:pt x="7473" y="149543"/>
                  </a:moveTo>
                  <a:cubicBezTo>
                    <a:pt x="7473" y="140018"/>
                    <a:pt x="4616" y="131445"/>
                    <a:pt x="1758" y="122873"/>
                  </a:cubicBezTo>
                  <a:cubicBezTo>
                    <a:pt x="-1099" y="116205"/>
                    <a:pt x="-1099" y="106680"/>
                    <a:pt x="6521" y="97155"/>
                  </a:cubicBezTo>
                  <a:cubicBezTo>
                    <a:pt x="14141" y="88583"/>
                    <a:pt x="19856" y="84773"/>
                    <a:pt x="23666" y="82868"/>
                  </a:cubicBezTo>
                  <a:cubicBezTo>
                    <a:pt x="27476" y="80963"/>
                    <a:pt x="31286" y="78105"/>
                    <a:pt x="33191" y="74295"/>
                  </a:cubicBezTo>
                  <a:lnTo>
                    <a:pt x="33191" y="74295"/>
                  </a:lnTo>
                  <a:cubicBezTo>
                    <a:pt x="37001" y="67628"/>
                    <a:pt x="42716" y="61913"/>
                    <a:pt x="50336" y="58103"/>
                  </a:cubicBezTo>
                  <a:lnTo>
                    <a:pt x="60813" y="53340"/>
                  </a:lnTo>
                  <a:cubicBezTo>
                    <a:pt x="63671" y="52388"/>
                    <a:pt x="65576" y="49530"/>
                    <a:pt x="66528" y="46673"/>
                  </a:cubicBezTo>
                  <a:lnTo>
                    <a:pt x="66528" y="46673"/>
                  </a:lnTo>
                  <a:cubicBezTo>
                    <a:pt x="70338" y="33338"/>
                    <a:pt x="81768" y="25718"/>
                    <a:pt x="94151" y="26670"/>
                  </a:cubicBezTo>
                  <a:lnTo>
                    <a:pt x="103676" y="27623"/>
                  </a:lnTo>
                  <a:lnTo>
                    <a:pt x="115106" y="15240"/>
                  </a:lnTo>
                  <a:lnTo>
                    <a:pt x="120821" y="7620"/>
                  </a:lnTo>
                  <a:cubicBezTo>
                    <a:pt x="125583" y="2857"/>
                    <a:pt x="132251" y="0"/>
                    <a:pt x="138918" y="0"/>
                  </a:cubicBezTo>
                  <a:lnTo>
                    <a:pt x="138918" y="0"/>
                  </a:lnTo>
                  <a:cubicBezTo>
                    <a:pt x="142728" y="0"/>
                    <a:pt x="145586" y="953"/>
                    <a:pt x="149396" y="1905"/>
                  </a:cubicBezTo>
                  <a:lnTo>
                    <a:pt x="164636" y="7620"/>
                  </a:lnTo>
                  <a:cubicBezTo>
                    <a:pt x="170351" y="9525"/>
                    <a:pt x="177018" y="9525"/>
                    <a:pt x="182733" y="7620"/>
                  </a:cubicBezTo>
                  <a:lnTo>
                    <a:pt x="184638" y="6668"/>
                  </a:lnTo>
                  <a:cubicBezTo>
                    <a:pt x="188448" y="5715"/>
                    <a:pt x="193211" y="6668"/>
                    <a:pt x="196068" y="9525"/>
                  </a:cubicBezTo>
                  <a:lnTo>
                    <a:pt x="196068" y="9525"/>
                  </a:lnTo>
                  <a:cubicBezTo>
                    <a:pt x="200831" y="15240"/>
                    <a:pt x="207498" y="18098"/>
                    <a:pt x="215118" y="17145"/>
                  </a:cubicBezTo>
                  <a:lnTo>
                    <a:pt x="222738" y="17145"/>
                  </a:lnTo>
                  <a:cubicBezTo>
                    <a:pt x="224643" y="17145"/>
                    <a:pt x="227501" y="18098"/>
                    <a:pt x="228453" y="20003"/>
                  </a:cubicBezTo>
                  <a:lnTo>
                    <a:pt x="228453" y="20003"/>
                  </a:lnTo>
                  <a:cubicBezTo>
                    <a:pt x="234168" y="25718"/>
                    <a:pt x="241788" y="29528"/>
                    <a:pt x="250361" y="30480"/>
                  </a:cubicBezTo>
                  <a:lnTo>
                    <a:pt x="272268" y="32385"/>
                  </a:lnTo>
                  <a:cubicBezTo>
                    <a:pt x="277983" y="32385"/>
                    <a:pt x="282746" y="34290"/>
                    <a:pt x="287508" y="38100"/>
                  </a:cubicBezTo>
                  <a:lnTo>
                    <a:pt x="297986" y="44768"/>
                  </a:lnTo>
                  <a:cubicBezTo>
                    <a:pt x="300843" y="46673"/>
                    <a:pt x="303701" y="47625"/>
                    <a:pt x="306558" y="48578"/>
                  </a:cubicBezTo>
                  <a:lnTo>
                    <a:pt x="323703" y="53340"/>
                  </a:lnTo>
                  <a:cubicBezTo>
                    <a:pt x="325608" y="54293"/>
                    <a:pt x="327513" y="54293"/>
                    <a:pt x="329418" y="54293"/>
                  </a:cubicBezTo>
                  <a:lnTo>
                    <a:pt x="361803" y="58103"/>
                  </a:lnTo>
                  <a:cubicBezTo>
                    <a:pt x="363708" y="58103"/>
                    <a:pt x="365613" y="58103"/>
                    <a:pt x="367518" y="58103"/>
                  </a:cubicBezTo>
                  <a:lnTo>
                    <a:pt x="382758" y="56198"/>
                  </a:lnTo>
                  <a:cubicBezTo>
                    <a:pt x="385616" y="56198"/>
                    <a:pt x="388473" y="55245"/>
                    <a:pt x="391331" y="54293"/>
                  </a:cubicBezTo>
                  <a:lnTo>
                    <a:pt x="399903" y="50483"/>
                  </a:lnTo>
                  <a:cubicBezTo>
                    <a:pt x="400856" y="49530"/>
                    <a:pt x="402761" y="50483"/>
                    <a:pt x="403713" y="51435"/>
                  </a:cubicBezTo>
                  <a:lnTo>
                    <a:pt x="403713" y="51435"/>
                  </a:lnTo>
                  <a:cubicBezTo>
                    <a:pt x="409428" y="56198"/>
                    <a:pt x="416096" y="58103"/>
                    <a:pt x="422763" y="57150"/>
                  </a:cubicBezTo>
                  <a:lnTo>
                    <a:pt x="431336" y="56198"/>
                  </a:lnTo>
                  <a:cubicBezTo>
                    <a:pt x="437051" y="55245"/>
                    <a:pt x="440861" y="60008"/>
                    <a:pt x="440861" y="65723"/>
                  </a:cubicBezTo>
                  <a:lnTo>
                    <a:pt x="440861" y="65723"/>
                  </a:lnTo>
                  <a:cubicBezTo>
                    <a:pt x="440861" y="71438"/>
                    <a:pt x="438956" y="77153"/>
                    <a:pt x="435146" y="80963"/>
                  </a:cubicBezTo>
                  <a:lnTo>
                    <a:pt x="426573" y="90488"/>
                  </a:lnTo>
                  <a:cubicBezTo>
                    <a:pt x="424668" y="92393"/>
                    <a:pt x="423716" y="95250"/>
                    <a:pt x="422763" y="98108"/>
                  </a:cubicBezTo>
                  <a:lnTo>
                    <a:pt x="422763" y="98108"/>
                  </a:lnTo>
                  <a:cubicBezTo>
                    <a:pt x="420858" y="105728"/>
                    <a:pt x="415143" y="112395"/>
                    <a:pt x="408476" y="114300"/>
                  </a:cubicBezTo>
                  <a:lnTo>
                    <a:pt x="408476" y="114300"/>
                  </a:lnTo>
                  <a:cubicBezTo>
                    <a:pt x="403713" y="116205"/>
                    <a:pt x="398951" y="119063"/>
                    <a:pt x="395141" y="123825"/>
                  </a:cubicBezTo>
                  <a:lnTo>
                    <a:pt x="392283" y="126683"/>
                  </a:lnTo>
                  <a:cubicBezTo>
                    <a:pt x="386568" y="132398"/>
                    <a:pt x="379901" y="136208"/>
                    <a:pt x="372281" y="136208"/>
                  </a:cubicBezTo>
                  <a:lnTo>
                    <a:pt x="361803" y="136208"/>
                  </a:lnTo>
                  <a:lnTo>
                    <a:pt x="333228" y="136208"/>
                  </a:lnTo>
                  <a:cubicBezTo>
                    <a:pt x="328466" y="136208"/>
                    <a:pt x="323703" y="137160"/>
                    <a:pt x="319893" y="140018"/>
                  </a:cubicBezTo>
                  <a:lnTo>
                    <a:pt x="317988" y="140970"/>
                  </a:lnTo>
                  <a:cubicBezTo>
                    <a:pt x="311321" y="145733"/>
                    <a:pt x="302748" y="145733"/>
                    <a:pt x="295128" y="142875"/>
                  </a:cubicBezTo>
                  <a:lnTo>
                    <a:pt x="273221" y="133350"/>
                  </a:lnTo>
                  <a:cubicBezTo>
                    <a:pt x="269411" y="131445"/>
                    <a:pt x="264648" y="130493"/>
                    <a:pt x="259886" y="130493"/>
                  </a:cubicBezTo>
                  <a:lnTo>
                    <a:pt x="243693" y="130493"/>
                  </a:lnTo>
                  <a:cubicBezTo>
                    <a:pt x="239883" y="130493"/>
                    <a:pt x="236073" y="129540"/>
                    <a:pt x="233216" y="127635"/>
                  </a:cubicBezTo>
                  <a:lnTo>
                    <a:pt x="233216" y="127635"/>
                  </a:lnTo>
                  <a:cubicBezTo>
                    <a:pt x="227501" y="124778"/>
                    <a:pt x="221786" y="123825"/>
                    <a:pt x="216071" y="124778"/>
                  </a:cubicBezTo>
                  <a:lnTo>
                    <a:pt x="199878" y="127635"/>
                  </a:lnTo>
                  <a:cubicBezTo>
                    <a:pt x="195116" y="128588"/>
                    <a:pt x="191306" y="127635"/>
                    <a:pt x="186543" y="125730"/>
                  </a:cubicBezTo>
                  <a:lnTo>
                    <a:pt x="186543" y="125730"/>
                  </a:lnTo>
                  <a:cubicBezTo>
                    <a:pt x="177018" y="121920"/>
                    <a:pt x="165588" y="121920"/>
                    <a:pt x="156063" y="127635"/>
                  </a:cubicBezTo>
                  <a:lnTo>
                    <a:pt x="149396" y="131445"/>
                  </a:lnTo>
                  <a:cubicBezTo>
                    <a:pt x="146538" y="133350"/>
                    <a:pt x="142728" y="134303"/>
                    <a:pt x="139871" y="135255"/>
                  </a:cubicBezTo>
                  <a:lnTo>
                    <a:pt x="135108" y="136208"/>
                  </a:lnTo>
                  <a:cubicBezTo>
                    <a:pt x="125583" y="138113"/>
                    <a:pt x="117011" y="144780"/>
                    <a:pt x="113201" y="155258"/>
                  </a:cubicBezTo>
                  <a:lnTo>
                    <a:pt x="113201" y="155258"/>
                  </a:lnTo>
                  <a:cubicBezTo>
                    <a:pt x="110343" y="161925"/>
                    <a:pt x="107486" y="167640"/>
                    <a:pt x="102723" y="172403"/>
                  </a:cubicBezTo>
                  <a:lnTo>
                    <a:pt x="97961" y="180975"/>
                  </a:lnTo>
                  <a:cubicBezTo>
                    <a:pt x="94151" y="185738"/>
                    <a:pt x="90341" y="190500"/>
                    <a:pt x="87483" y="196215"/>
                  </a:cubicBezTo>
                  <a:lnTo>
                    <a:pt x="86531" y="199073"/>
                  </a:lnTo>
                  <a:cubicBezTo>
                    <a:pt x="82721" y="206693"/>
                    <a:pt x="77006" y="213360"/>
                    <a:pt x="69386" y="217170"/>
                  </a:cubicBezTo>
                  <a:lnTo>
                    <a:pt x="66528" y="219075"/>
                  </a:lnTo>
                  <a:cubicBezTo>
                    <a:pt x="59861" y="222885"/>
                    <a:pt x="51288" y="223838"/>
                    <a:pt x="43668" y="221933"/>
                  </a:cubicBezTo>
                  <a:lnTo>
                    <a:pt x="35096" y="219075"/>
                  </a:lnTo>
                  <a:cubicBezTo>
                    <a:pt x="28428" y="217170"/>
                    <a:pt x="22713" y="213360"/>
                    <a:pt x="17951" y="207645"/>
                  </a:cubicBezTo>
                  <a:lnTo>
                    <a:pt x="10331" y="198120"/>
                  </a:lnTo>
                  <a:cubicBezTo>
                    <a:pt x="3663" y="190500"/>
                    <a:pt x="1758" y="179070"/>
                    <a:pt x="3663" y="168593"/>
                  </a:cubicBezTo>
                  <a:lnTo>
                    <a:pt x="7473" y="152400"/>
                  </a:lnTo>
                  <a:cubicBezTo>
                    <a:pt x="7473" y="151448"/>
                    <a:pt x="7473" y="150495"/>
                    <a:pt x="7473" y="149543"/>
                  </a:cubicBezTo>
                  <a:lnTo>
                    <a:pt x="7473" y="149543"/>
                  </a:lnTo>
                  <a:close/>
                </a:path>
              </a:pathLst>
            </a:custGeom>
            <a:grpFill/>
            <a:ln w="19050" cap="rnd">
              <a:solidFill>
                <a:schemeClr val="bg1"/>
              </a:solidFill>
              <a:prstDash val="solid"/>
              <a:miter/>
            </a:ln>
          </p:spPr>
          <p:txBody>
            <a:bodyPr rtlCol="0" anchor="ctr"/>
            <a:lstStyle/>
            <a:p>
              <a:endParaRPr lang="da-DK"/>
            </a:p>
          </p:txBody>
        </p:sp>
        <p:sp>
          <p:nvSpPr>
            <p:cNvPr id="22" name="Kombinationstegning: figur 129">
              <a:extLst>
                <a:ext uri="{FF2B5EF4-FFF2-40B4-BE49-F238E27FC236}">
                  <a16:creationId xmlns:a16="http://schemas.microsoft.com/office/drawing/2014/main" id="{33180F4D-B61B-4C5D-86F9-DF0928CF444E}"/>
                </a:ext>
              </a:extLst>
            </p:cNvPr>
            <p:cNvSpPr/>
            <p:nvPr/>
          </p:nvSpPr>
          <p:spPr>
            <a:xfrm>
              <a:off x="3597331" y="4008505"/>
              <a:ext cx="274320" cy="103974"/>
            </a:xfrm>
            <a:custGeom>
              <a:avLst/>
              <a:gdLst>
                <a:gd name="connsiteX0" fmla="*/ 0 w 274320"/>
                <a:gd name="connsiteY0" fmla="*/ 103975 h 103974"/>
                <a:gd name="connsiteX1" fmla="*/ 131445 w 274320"/>
                <a:gd name="connsiteY1" fmla="*/ 152 h 103974"/>
                <a:gd name="connsiteX2" fmla="*/ 274320 w 274320"/>
                <a:gd name="connsiteY2" fmla="*/ 27775 h 103974"/>
              </a:gdLst>
              <a:ahLst/>
              <a:cxnLst>
                <a:cxn ang="0">
                  <a:pos x="connsiteX0" y="connsiteY0"/>
                </a:cxn>
                <a:cxn ang="0">
                  <a:pos x="connsiteX1" y="connsiteY1"/>
                </a:cxn>
                <a:cxn ang="0">
                  <a:pos x="connsiteX2" y="connsiteY2"/>
                </a:cxn>
              </a:cxnLst>
              <a:rect l="l" t="t" r="r" b="b"/>
              <a:pathLst>
                <a:path w="274320" h="103974">
                  <a:moveTo>
                    <a:pt x="0" y="103975"/>
                  </a:moveTo>
                  <a:cubicBezTo>
                    <a:pt x="0" y="103975"/>
                    <a:pt x="45720" y="-4610"/>
                    <a:pt x="131445" y="152"/>
                  </a:cubicBezTo>
                  <a:cubicBezTo>
                    <a:pt x="217170" y="4915"/>
                    <a:pt x="242888" y="25870"/>
                    <a:pt x="274320" y="27775"/>
                  </a:cubicBezTo>
                </a:path>
              </a:pathLst>
            </a:custGeom>
            <a:grpFill/>
            <a:ln w="19050" cap="rnd">
              <a:solidFill>
                <a:schemeClr val="bg1"/>
              </a:solidFill>
              <a:prstDash val="solid"/>
              <a:miter/>
            </a:ln>
          </p:spPr>
          <p:txBody>
            <a:bodyPr rtlCol="0" anchor="ctr"/>
            <a:lstStyle/>
            <a:p>
              <a:endParaRPr lang="da-DK"/>
            </a:p>
          </p:txBody>
        </p:sp>
        <p:sp>
          <p:nvSpPr>
            <p:cNvPr id="23" name="Kombinationstegning: figur 130">
              <a:extLst>
                <a:ext uri="{FF2B5EF4-FFF2-40B4-BE49-F238E27FC236}">
                  <a16:creationId xmlns:a16="http://schemas.microsoft.com/office/drawing/2014/main" id="{4C8A3304-6E15-4E4D-A1CA-A9DA1CB1AD8D}"/>
                </a:ext>
              </a:extLst>
            </p:cNvPr>
            <p:cNvSpPr/>
            <p:nvPr/>
          </p:nvSpPr>
          <p:spPr>
            <a:xfrm>
              <a:off x="3904036" y="4024850"/>
              <a:ext cx="65722" cy="15478"/>
            </a:xfrm>
            <a:custGeom>
              <a:avLst/>
              <a:gdLst>
                <a:gd name="connsiteX0" fmla="*/ 0 w 65722"/>
                <a:gd name="connsiteY0" fmla="*/ 12383 h 15478"/>
                <a:gd name="connsiteX1" fmla="*/ 65723 w 65722"/>
                <a:gd name="connsiteY1" fmla="*/ 0 h 15478"/>
              </a:gdLst>
              <a:ahLst/>
              <a:cxnLst>
                <a:cxn ang="0">
                  <a:pos x="connsiteX0" y="connsiteY0"/>
                </a:cxn>
                <a:cxn ang="0">
                  <a:pos x="connsiteX1" y="connsiteY1"/>
                </a:cxn>
              </a:cxnLst>
              <a:rect l="l" t="t" r="r" b="b"/>
              <a:pathLst>
                <a:path w="65722" h="15478">
                  <a:moveTo>
                    <a:pt x="0" y="12383"/>
                  </a:moveTo>
                  <a:cubicBezTo>
                    <a:pt x="0" y="12383"/>
                    <a:pt x="37148" y="24765"/>
                    <a:pt x="65723" y="0"/>
                  </a:cubicBezTo>
                </a:path>
              </a:pathLst>
            </a:custGeom>
            <a:grpFill/>
            <a:ln w="19050" cap="rnd">
              <a:solidFill>
                <a:schemeClr val="bg1"/>
              </a:solidFill>
              <a:prstDash val="solid"/>
              <a:miter/>
            </a:ln>
          </p:spPr>
          <p:txBody>
            <a:bodyPr rtlCol="0" anchor="ctr"/>
            <a:lstStyle/>
            <a:p>
              <a:endParaRPr lang="da-DK"/>
            </a:p>
          </p:txBody>
        </p:sp>
      </p:grpSp>
    </p:spTree>
    <p:extLst>
      <p:ext uri="{BB962C8B-B14F-4D97-AF65-F5344CB8AC3E}">
        <p14:creationId xmlns:p14="http://schemas.microsoft.com/office/powerpoint/2010/main" val="4009754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47435" y="447709"/>
            <a:ext cx="5257801" cy="1603931"/>
          </a:xfrm>
        </p:spPr>
        <p:txBody>
          <a:bodyPr>
            <a:normAutofit/>
          </a:bodyPr>
          <a:lstStyle/>
          <a:p>
            <a:pPr algn="ctr"/>
            <a:r>
              <a:rPr lang="da-DK" dirty="0" smtClean="0"/>
              <a:t>Hvordan kan man i DK registrere sin holdning?</a:t>
            </a:r>
            <a:endParaRPr lang="da-DK" dirty="0"/>
          </a:p>
        </p:txBody>
      </p:sp>
      <p:sp>
        <p:nvSpPr>
          <p:cNvPr id="3" name="Pladsholder til tekst 2"/>
          <p:cNvSpPr>
            <a:spLocks noGrp="1"/>
          </p:cNvSpPr>
          <p:nvPr>
            <p:ph type="body" sz="quarter" idx="15"/>
          </p:nvPr>
        </p:nvSpPr>
        <p:spPr>
          <a:xfrm>
            <a:off x="847435" y="2385392"/>
            <a:ext cx="4797991" cy="4035286"/>
          </a:xfrm>
        </p:spPr>
        <p:txBody>
          <a:bodyPr>
            <a:normAutofit lnSpcReduction="10000"/>
          </a:bodyPr>
          <a:lstStyle/>
          <a:p>
            <a:pPr>
              <a:spcAft>
                <a:spcPts val="600"/>
              </a:spcAft>
            </a:pPr>
            <a:r>
              <a:rPr lang="da-DK" sz="2200" dirty="0" smtClean="0"/>
              <a:t>Udfylde et fysisk </a:t>
            </a:r>
            <a:r>
              <a:rPr lang="da-DK" sz="2200" dirty="0" smtClean="0"/>
              <a:t>donorkort</a:t>
            </a:r>
          </a:p>
          <a:p>
            <a:pPr marL="0" indent="0">
              <a:spcAft>
                <a:spcPts val="600"/>
              </a:spcAft>
              <a:buNone/>
            </a:pPr>
            <a:endParaRPr lang="da-DK" sz="2200" dirty="0" smtClean="0"/>
          </a:p>
          <a:p>
            <a:pPr>
              <a:spcAft>
                <a:spcPts val="600"/>
              </a:spcAft>
            </a:pPr>
            <a:r>
              <a:rPr lang="da-DK" sz="2200" dirty="0" smtClean="0"/>
              <a:t>Registrere sin holdning i Organdonorregistret på </a:t>
            </a:r>
            <a:r>
              <a:rPr lang="da-DK" sz="2200" dirty="0" smtClean="0"/>
              <a:t>Sundhed.dk</a:t>
            </a:r>
          </a:p>
          <a:p>
            <a:pPr marL="0" indent="0">
              <a:spcAft>
                <a:spcPts val="600"/>
              </a:spcAft>
              <a:buNone/>
            </a:pPr>
            <a:endParaRPr lang="da-DK" sz="2200" dirty="0" smtClean="0"/>
          </a:p>
          <a:p>
            <a:pPr>
              <a:spcAft>
                <a:spcPts val="600"/>
              </a:spcAft>
            </a:pPr>
            <a:r>
              <a:rPr lang="da-DK" sz="2200" dirty="0" smtClean="0"/>
              <a:t>Mundtligt fortælle sine pårørende om sit ønske</a:t>
            </a:r>
          </a:p>
          <a:p>
            <a:endParaRPr lang="da-DK" sz="2200" dirty="0" smtClean="0"/>
          </a:p>
          <a:p>
            <a:pPr marL="0" indent="0">
              <a:buNone/>
            </a:pPr>
            <a:r>
              <a:rPr lang="da-DK" sz="2200" dirty="0" smtClean="0"/>
              <a:t>Med den nye </a:t>
            </a:r>
            <a:r>
              <a:rPr lang="da-DK" sz="2200" dirty="0" err="1" smtClean="0"/>
              <a:t>app</a:t>
            </a:r>
            <a:r>
              <a:rPr lang="da-DK" sz="2200" dirty="0" smtClean="0"/>
              <a:t> for det digitale sundhedskort kan man viderestilles til sundhed.dk</a:t>
            </a:r>
          </a:p>
          <a:p>
            <a:endParaRPr lang="da-DK" sz="2800" dirty="0" smtClean="0"/>
          </a:p>
          <a:p>
            <a:endParaRPr lang="da-DK" dirty="0" smtClean="0"/>
          </a:p>
          <a:p>
            <a:endParaRPr lang="da-DK" dirty="0"/>
          </a:p>
        </p:txBody>
      </p:sp>
      <p:pic>
        <p:nvPicPr>
          <p:cNvPr id="3074" name="Picture 2" descr="Donorko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319088"/>
            <a:ext cx="800100" cy="66675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organdonor.dk/media/x3sfi0ol/sundhedsapp-digitaliseringsstyrelsen.png?width=469&amp;height=351&amp;mode=ma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9410" y="2030506"/>
            <a:ext cx="4457700" cy="3343275"/>
          </a:xfrm>
          <a:prstGeom prst="rect">
            <a:avLst/>
          </a:prstGeom>
          <a:noFill/>
          <a:extLst>
            <a:ext uri="{909E8E84-426E-40DD-AFC4-6F175D3DCCD1}">
              <a14:hiddenFill xmlns:a14="http://schemas.microsoft.com/office/drawing/2010/main">
                <a:solidFill>
                  <a:srgbClr val="FFFFFF"/>
                </a:solidFill>
              </a14:hiddenFill>
            </a:ext>
          </a:extLst>
        </p:spPr>
      </p:pic>
      <p:sp>
        <p:nvSpPr>
          <p:cNvPr id="6" name="Tekstfelt 5"/>
          <p:cNvSpPr txBox="1"/>
          <p:nvPr/>
        </p:nvSpPr>
        <p:spPr>
          <a:xfrm>
            <a:off x="7309410" y="5620871"/>
            <a:ext cx="3198311" cy="369332"/>
          </a:xfrm>
          <a:prstGeom prst="rect">
            <a:avLst/>
          </a:prstGeom>
          <a:noFill/>
        </p:spPr>
        <p:txBody>
          <a:bodyPr wrap="none" rtlCol="0">
            <a:spAutoFit/>
          </a:bodyPr>
          <a:lstStyle/>
          <a:p>
            <a:r>
              <a:rPr lang="da-DK" dirty="0"/>
              <a:t>Foto: Digitaliseringsstyrelsen </a:t>
            </a:r>
          </a:p>
        </p:txBody>
      </p:sp>
    </p:spTree>
    <p:extLst>
      <p:ext uri="{BB962C8B-B14F-4D97-AF65-F5344CB8AC3E}">
        <p14:creationId xmlns:p14="http://schemas.microsoft.com/office/powerpoint/2010/main" val="294863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1000"/>
                                        <p:tgtEl>
                                          <p:spTgt spid="3">
                                            <p:txEl>
                                              <p:pRg st="6" end="6"/>
                                            </p:txEl>
                                          </p:spTgt>
                                        </p:tgtEl>
                                      </p:cBhvr>
                                    </p:animEffect>
                                    <p:anim calcmode="lin" valueType="num">
                                      <p:cBhvr>
                                        <p:cTn id="2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E75D18FA-EF5F-4A32-95B8-44C41EF10BBF}"/>
              </a:ext>
            </a:extLst>
          </p:cNvPr>
          <p:cNvSpPr/>
          <p:nvPr/>
        </p:nvSpPr>
        <p:spPr>
          <a:xfrm>
            <a:off x="-285605" y="-83088"/>
            <a:ext cx="12575575" cy="7213232"/>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4" name="Grafik 3">
            <a:extLst>
              <a:ext uri="{FF2B5EF4-FFF2-40B4-BE49-F238E27FC236}">
                <a16:creationId xmlns:a16="http://schemas.microsoft.com/office/drawing/2014/main" id="{9939A220-C616-4B8B-99D4-472104BBFC82}"/>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5521365" y="2923194"/>
            <a:ext cx="1011612" cy="1011612"/>
          </a:xfrm>
          <a:prstGeom prst="rect">
            <a:avLst/>
          </a:prstGeom>
        </p:spPr>
      </p:pic>
      <p:sp>
        <p:nvSpPr>
          <p:cNvPr id="5" name="Undertitel 2">
            <a:extLst>
              <a:ext uri="{FF2B5EF4-FFF2-40B4-BE49-F238E27FC236}">
                <a16:creationId xmlns:a16="http://schemas.microsoft.com/office/drawing/2014/main" id="{F4DF7878-D4BB-47BE-84CD-EF4BD2336E1A}"/>
              </a:ext>
            </a:extLst>
          </p:cNvPr>
          <p:cNvSpPr txBox="1">
            <a:spLocks/>
          </p:cNvSpPr>
          <p:nvPr/>
        </p:nvSpPr>
        <p:spPr>
          <a:xfrm>
            <a:off x="2085416" y="5501338"/>
            <a:ext cx="7883511" cy="677393"/>
          </a:xfrm>
          <a:prstGeom prst="rect">
            <a:avLst/>
          </a:prstGeom>
        </p:spPr>
        <p:txBody>
          <a:bodyPr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defRPr/>
            </a:pPr>
            <a:r>
              <a:rPr lang="da-DK" sz="1400" dirty="0">
                <a:solidFill>
                  <a:schemeClr val="bg1"/>
                </a:solidFill>
              </a:rPr>
              <a:t>Udarbejdet </a:t>
            </a:r>
            <a:r>
              <a:rPr lang="da-DK" sz="1400" dirty="0" smtClean="0">
                <a:solidFill>
                  <a:schemeClr val="bg1"/>
                </a:solidFill>
              </a:rPr>
              <a:t>af Dansk </a:t>
            </a:r>
            <a:r>
              <a:rPr lang="da-DK" sz="1400" dirty="0">
                <a:solidFill>
                  <a:schemeClr val="bg1"/>
                </a:solidFill>
              </a:rPr>
              <a:t>Center for </a:t>
            </a:r>
            <a:r>
              <a:rPr lang="da-DK" sz="1400" dirty="0" smtClean="0">
                <a:solidFill>
                  <a:schemeClr val="bg1"/>
                </a:solidFill>
              </a:rPr>
              <a:t>Organdonation juli/aug. 2021</a:t>
            </a:r>
            <a:endParaRPr lang="da-DK" sz="1400" dirty="0">
              <a:solidFill>
                <a:schemeClr val="bg1"/>
              </a:solidFill>
            </a:endParaRPr>
          </a:p>
          <a:p>
            <a:pPr marL="0" indent="0" algn="ctr">
              <a:lnSpc>
                <a:spcPct val="100000"/>
              </a:lnSpc>
              <a:buFont typeface="Arial" panose="020B0604020202020204" pitchFamily="34" charset="0"/>
              <a:buNone/>
              <a:defRPr/>
            </a:pPr>
            <a:endParaRPr lang="da-DK" sz="1400" dirty="0">
              <a:solidFill>
                <a:schemeClr val="bg1"/>
              </a:solidFill>
            </a:endParaRPr>
          </a:p>
          <a:p>
            <a:pPr marL="0" indent="0">
              <a:buFont typeface="Arial" panose="020B0604020202020204" pitchFamily="34" charset="0"/>
              <a:buNone/>
              <a:defRPr/>
            </a:pPr>
            <a:endParaRPr lang="da-DK" dirty="0"/>
          </a:p>
        </p:txBody>
      </p:sp>
    </p:spTree>
    <p:extLst>
      <p:ext uri="{BB962C8B-B14F-4D97-AF65-F5344CB8AC3E}">
        <p14:creationId xmlns:p14="http://schemas.microsoft.com/office/powerpoint/2010/main" val="16446403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ladsholder til indhold 2">
            <a:extLst>
              <a:ext uri="{FF2B5EF4-FFF2-40B4-BE49-F238E27FC236}">
                <a16:creationId xmlns:a16="http://schemas.microsoft.com/office/drawing/2014/main" id="{834EBCCD-DB71-43D5-A625-D7FF4B65A30E}"/>
              </a:ext>
            </a:extLst>
          </p:cNvPr>
          <p:cNvSpPr txBox="1">
            <a:spLocks/>
          </p:cNvSpPr>
          <p:nvPr/>
        </p:nvSpPr>
        <p:spPr>
          <a:xfrm>
            <a:off x="838200" y="2280480"/>
            <a:ext cx="4648200" cy="8640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da-DK" sz="2000" dirty="0">
              <a:solidFill>
                <a:srgbClr val="004567"/>
              </a:solidFill>
            </a:endParaRPr>
          </a:p>
        </p:txBody>
      </p:sp>
      <p:pic>
        <p:nvPicPr>
          <p:cNvPr id="17" name="Billede 16">
            <a:extLst>
              <a:ext uri="{FF2B5EF4-FFF2-40B4-BE49-F238E27FC236}">
                <a16:creationId xmlns:a16="http://schemas.microsoft.com/office/drawing/2014/main" id="{572566A5-5000-434E-87C5-00AAA0689635}"/>
              </a:ext>
            </a:extLst>
          </p:cNvPr>
          <p:cNvPicPr>
            <a:picLocks noChangeAspect="1"/>
          </p:cNvPicPr>
          <p:nvPr/>
        </p:nvPicPr>
        <p:blipFill>
          <a:blip r:embed="rId3"/>
          <a:stretch>
            <a:fillRect/>
          </a:stretch>
        </p:blipFill>
        <p:spPr>
          <a:xfrm>
            <a:off x="11326308" y="360785"/>
            <a:ext cx="501602" cy="501602"/>
          </a:xfrm>
          <a:prstGeom prst="rect">
            <a:avLst/>
          </a:prstGeom>
        </p:spPr>
      </p:pic>
      <p:sp>
        <p:nvSpPr>
          <p:cNvPr id="11" name="Rektangel 10">
            <a:extLst>
              <a:ext uri="{FF2B5EF4-FFF2-40B4-BE49-F238E27FC236}">
                <a16:creationId xmlns:a16="http://schemas.microsoft.com/office/drawing/2014/main" id="{C8202157-D73B-42B2-8A63-086DE88E5AEF}"/>
              </a:ext>
            </a:extLst>
          </p:cNvPr>
          <p:cNvSpPr/>
          <p:nvPr/>
        </p:nvSpPr>
        <p:spPr>
          <a:xfrm>
            <a:off x="848429" y="2275997"/>
            <a:ext cx="4339856" cy="2246769"/>
          </a:xfrm>
          <a:prstGeom prst="rect">
            <a:avLst/>
          </a:prstGeom>
        </p:spPr>
        <p:txBody>
          <a:bodyPr wrap="square">
            <a:spAutoFit/>
          </a:bodyPr>
          <a:lstStyle/>
          <a:p>
            <a:pPr marL="457200" indent="-457200">
              <a:buFont typeface="Arial" panose="020B0604020202020204" pitchFamily="34" charset="0"/>
              <a:buChar char="•"/>
            </a:pPr>
            <a:r>
              <a:rPr lang="da-DK" sz="2000" dirty="0" smtClean="0">
                <a:solidFill>
                  <a:srgbClr val="004567"/>
                </a:solidFill>
                <a:latin typeface="Arial" panose="020B0604020202020204" pitchFamily="34" charset="0"/>
                <a:cs typeface="Arial" panose="020B0604020202020204" pitchFamily="34" charset="0"/>
              </a:rPr>
              <a:t>Hvis skaden </a:t>
            </a:r>
            <a:r>
              <a:rPr lang="da-DK" sz="2000" dirty="0">
                <a:solidFill>
                  <a:srgbClr val="004567"/>
                </a:solidFill>
                <a:latin typeface="Arial" panose="020B0604020202020204" pitchFamily="34" charset="0"/>
                <a:cs typeface="Arial" panose="020B0604020202020204" pitchFamily="34" charset="0"/>
              </a:rPr>
              <a:t>medfører, at der træffes lægefaglig beslutning om, at videre </a:t>
            </a:r>
            <a:r>
              <a:rPr lang="da-DK" sz="2000" dirty="0" smtClean="0">
                <a:solidFill>
                  <a:srgbClr val="004567"/>
                </a:solidFill>
                <a:latin typeface="Arial" panose="020B0604020202020204" pitchFamily="34" charset="0"/>
                <a:cs typeface="Arial" panose="020B0604020202020204" pitchFamily="34" charset="0"/>
              </a:rPr>
              <a:t>behandling med henblik på overlevelse </a:t>
            </a:r>
            <a:r>
              <a:rPr lang="da-DK" sz="2000" dirty="0">
                <a:solidFill>
                  <a:srgbClr val="004567"/>
                </a:solidFill>
                <a:latin typeface="Arial" panose="020B0604020202020204" pitchFamily="34" charset="0"/>
                <a:cs typeface="Arial" panose="020B0604020202020204" pitchFamily="34" charset="0"/>
              </a:rPr>
              <a:t>er </a:t>
            </a:r>
            <a:r>
              <a:rPr lang="da-DK" sz="2000" dirty="0" smtClean="0">
                <a:solidFill>
                  <a:srgbClr val="004567"/>
                </a:solidFill>
                <a:latin typeface="Arial" panose="020B0604020202020204" pitchFamily="34" charset="0"/>
                <a:cs typeface="Arial" panose="020B0604020202020204" pitchFamily="34" charset="0"/>
              </a:rPr>
              <a:t>udsigtsløs skal man være opmærksom på, om det kan være en potentiel donor. </a:t>
            </a:r>
            <a:endParaRPr lang="da-DK" sz="2000" dirty="0">
              <a:solidFill>
                <a:srgbClr val="004567"/>
              </a:solidFill>
              <a:latin typeface="Arial" panose="020B0604020202020204" pitchFamily="34" charset="0"/>
              <a:cs typeface="Arial" panose="020B0604020202020204" pitchFamily="34" charset="0"/>
            </a:endParaRPr>
          </a:p>
        </p:txBody>
      </p:sp>
      <p:sp>
        <p:nvSpPr>
          <p:cNvPr id="12" name="Rektangel 11">
            <a:extLst>
              <a:ext uri="{FF2B5EF4-FFF2-40B4-BE49-F238E27FC236}">
                <a16:creationId xmlns:a16="http://schemas.microsoft.com/office/drawing/2014/main" id="{E621C622-24EA-432C-9B4E-2746D3ED4E75}"/>
              </a:ext>
            </a:extLst>
          </p:cNvPr>
          <p:cNvSpPr/>
          <p:nvPr/>
        </p:nvSpPr>
        <p:spPr>
          <a:xfrm>
            <a:off x="848429" y="4680952"/>
            <a:ext cx="4509977" cy="1323439"/>
          </a:xfrm>
          <a:prstGeom prst="rect">
            <a:avLst/>
          </a:prstGeom>
        </p:spPr>
        <p:txBody>
          <a:bodyPr wrap="square">
            <a:spAutoFit/>
          </a:bodyPr>
          <a:lstStyle/>
          <a:p>
            <a:pPr marL="457200" indent="-457200">
              <a:buFont typeface="Arial" panose="020B0604020202020204" pitchFamily="34" charset="0"/>
              <a:buChar char="•"/>
            </a:pPr>
            <a:r>
              <a:rPr lang="da-DK" sz="2000" dirty="0">
                <a:solidFill>
                  <a:srgbClr val="004567"/>
                </a:solidFill>
                <a:latin typeface="Arial" panose="020B0604020202020204" pitchFamily="34" charset="0"/>
                <a:cs typeface="Arial" panose="020B0604020202020204" pitchFamily="34" charset="0"/>
              </a:rPr>
              <a:t>Skaden </a:t>
            </a:r>
            <a:r>
              <a:rPr lang="da-DK" sz="2000" dirty="0" smtClean="0">
                <a:solidFill>
                  <a:srgbClr val="004567"/>
                </a:solidFill>
                <a:latin typeface="Arial" panose="020B0604020202020204" pitchFamily="34" charset="0"/>
                <a:cs typeface="Arial" panose="020B0604020202020204" pitchFamily="34" charset="0"/>
              </a:rPr>
              <a:t>skal være af </a:t>
            </a:r>
            <a:r>
              <a:rPr lang="da-DK" sz="2000" dirty="0">
                <a:solidFill>
                  <a:srgbClr val="004567"/>
                </a:solidFill>
                <a:latin typeface="Arial" panose="020B0604020202020204" pitchFamily="34" charset="0"/>
                <a:cs typeface="Arial" panose="020B0604020202020204" pitchFamily="34" charset="0"/>
              </a:rPr>
              <a:t>et omfang, der medfører sandsynlighed </a:t>
            </a:r>
            <a:r>
              <a:rPr lang="da-DK" sz="2000" dirty="0" smtClean="0">
                <a:solidFill>
                  <a:srgbClr val="004567"/>
                </a:solidFill>
                <a:latin typeface="Arial" panose="020B0604020202020204" pitchFamily="34" charset="0"/>
                <a:cs typeface="Arial" panose="020B0604020202020204" pitchFamily="34" charset="0"/>
              </a:rPr>
              <a:t>for, </a:t>
            </a:r>
            <a:r>
              <a:rPr lang="da-DK" sz="2000" dirty="0">
                <a:solidFill>
                  <a:srgbClr val="004567"/>
                </a:solidFill>
                <a:latin typeface="Arial" panose="020B0604020202020204" pitchFamily="34" charset="0"/>
                <a:cs typeface="Arial" panose="020B0604020202020204" pitchFamily="34" charset="0"/>
              </a:rPr>
              <a:t>at </a:t>
            </a:r>
            <a:r>
              <a:rPr lang="da-DK" sz="2000" dirty="0" smtClean="0">
                <a:solidFill>
                  <a:srgbClr val="004567"/>
                </a:solidFill>
                <a:latin typeface="Arial" panose="020B0604020202020204" pitchFamily="34" charset="0"/>
                <a:cs typeface="Arial" panose="020B0604020202020204" pitchFamily="34" charset="0"/>
              </a:rPr>
              <a:t>hjernedødskriteriet vil kunne opfyldes. </a:t>
            </a:r>
            <a:endParaRPr lang="da-DK" sz="2000" dirty="0">
              <a:solidFill>
                <a:srgbClr val="004567"/>
              </a:solidFill>
              <a:latin typeface="Arial" panose="020B0604020202020204" pitchFamily="34" charset="0"/>
              <a:cs typeface="Arial" panose="020B0604020202020204" pitchFamily="34" charset="0"/>
            </a:endParaRPr>
          </a:p>
        </p:txBody>
      </p:sp>
      <p:sp>
        <p:nvSpPr>
          <p:cNvPr id="13" name="Tekstfelt 12">
            <a:extLst>
              <a:ext uri="{FF2B5EF4-FFF2-40B4-BE49-F238E27FC236}">
                <a16:creationId xmlns:a16="http://schemas.microsoft.com/office/drawing/2014/main" id="{31AF3A36-13AC-48AD-ADAD-197E679E9CF7}"/>
              </a:ext>
            </a:extLst>
          </p:cNvPr>
          <p:cNvSpPr txBox="1"/>
          <p:nvPr/>
        </p:nvSpPr>
        <p:spPr>
          <a:xfrm>
            <a:off x="848429" y="624480"/>
            <a:ext cx="5373699" cy="1200329"/>
          </a:xfrm>
          <a:prstGeom prst="rect">
            <a:avLst/>
          </a:prstGeom>
          <a:noFill/>
        </p:spPr>
        <p:txBody>
          <a:bodyPr wrap="square">
            <a:spAutoFit/>
          </a:bodyPr>
          <a:lstStyle/>
          <a:p>
            <a:r>
              <a:rPr lang="da-DK" sz="3600" b="1" dirty="0" smtClean="0">
                <a:latin typeface="Georgia" panose="02040502050405020303" pitchFamily="18" charset="0"/>
              </a:rPr>
              <a:t>Kan patienten </a:t>
            </a:r>
            <a:r>
              <a:rPr lang="da-DK" sz="3600" b="1" dirty="0" err="1" smtClean="0">
                <a:latin typeface="Georgia" panose="02040502050405020303" pitchFamily="18" charset="0"/>
              </a:rPr>
              <a:t>hjernedø</a:t>
            </a:r>
            <a:r>
              <a:rPr lang="da-DK" sz="3600" b="1" dirty="0" smtClean="0">
                <a:latin typeface="Georgia" panose="02040502050405020303" pitchFamily="18" charset="0"/>
              </a:rPr>
              <a:t>?</a:t>
            </a:r>
            <a:endParaRPr lang="da-DK" sz="3600" b="1" dirty="0">
              <a:solidFill>
                <a:srgbClr val="004567"/>
              </a:solidFill>
              <a:latin typeface="Georgia" panose="02040502050405020303" pitchFamily="18" charset="0"/>
            </a:endParaRPr>
          </a:p>
        </p:txBody>
      </p:sp>
    </p:spTree>
    <p:extLst>
      <p:ext uri="{BB962C8B-B14F-4D97-AF65-F5344CB8AC3E}">
        <p14:creationId xmlns:p14="http://schemas.microsoft.com/office/powerpoint/2010/main" val="24498375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kstfelt 30">
            <a:extLst>
              <a:ext uri="{FF2B5EF4-FFF2-40B4-BE49-F238E27FC236}">
                <a16:creationId xmlns:a16="http://schemas.microsoft.com/office/drawing/2014/main" id="{2A3FE4D2-291D-4C4A-8383-876ED74438FE}"/>
              </a:ext>
            </a:extLst>
          </p:cNvPr>
          <p:cNvSpPr txBox="1"/>
          <p:nvPr/>
        </p:nvSpPr>
        <p:spPr>
          <a:xfrm>
            <a:off x="876477" y="485138"/>
            <a:ext cx="10310858" cy="954107"/>
          </a:xfrm>
          <a:prstGeom prst="rect">
            <a:avLst/>
          </a:prstGeom>
          <a:noFill/>
        </p:spPr>
        <p:txBody>
          <a:bodyPr wrap="square">
            <a:spAutoFit/>
          </a:bodyPr>
          <a:lstStyle/>
          <a:p>
            <a:pPr algn="ctr" eaLnBrk="1" hangingPunct="1"/>
            <a:r>
              <a:rPr lang="da-DK" sz="2800" b="1" dirty="0">
                <a:solidFill>
                  <a:srgbClr val="004567"/>
                </a:solidFill>
              </a:rPr>
              <a:t>Eks. på situationer hvor </a:t>
            </a:r>
            <a:r>
              <a:rPr lang="da-DK" sz="2800" b="1" dirty="0" smtClean="0">
                <a:solidFill>
                  <a:srgbClr val="004567"/>
                </a:solidFill>
              </a:rPr>
              <a:t>patientens tilstand kan føre til hjernedød, mens respiratorbehandling </a:t>
            </a:r>
            <a:r>
              <a:rPr lang="da-DK" sz="2800" b="1" dirty="0" smtClean="0">
                <a:solidFill>
                  <a:srgbClr val="004567"/>
                </a:solidFill>
              </a:rPr>
              <a:t>pågår</a:t>
            </a:r>
            <a:endParaRPr lang="da-DK" sz="2800" b="1" dirty="0">
              <a:solidFill>
                <a:srgbClr val="004567"/>
              </a:solidFill>
            </a:endParaRPr>
          </a:p>
        </p:txBody>
      </p:sp>
      <p:sp>
        <p:nvSpPr>
          <p:cNvPr id="11" name="Titel 1">
            <a:extLst>
              <a:ext uri="{FF2B5EF4-FFF2-40B4-BE49-F238E27FC236}">
                <a16:creationId xmlns:a16="http://schemas.microsoft.com/office/drawing/2014/main" id="{4B4143C0-F4A2-4130-ADCC-708927F8CA33}"/>
              </a:ext>
            </a:extLst>
          </p:cNvPr>
          <p:cNvSpPr>
            <a:spLocks noGrp="1"/>
          </p:cNvSpPr>
          <p:nvPr>
            <p:ph type="title"/>
          </p:nvPr>
        </p:nvSpPr>
        <p:spPr>
          <a:xfrm>
            <a:off x="894999" y="1487427"/>
            <a:ext cx="10067022" cy="930988"/>
          </a:xfrm>
        </p:spPr>
        <p:txBody>
          <a:bodyPr>
            <a:noAutofit/>
          </a:bodyPr>
          <a:lstStyle/>
          <a:p>
            <a:pPr marL="285750" indent="-285750">
              <a:buFont typeface="Arial" panose="020B0604020202020204" pitchFamily="34" charset="0"/>
              <a:buChar char="•"/>
            </a:pPr>
            <a:r>
              <a:rPr lang="da-DK" sz="2200" dirty="0" err="1">
                <a:solidFill>
                  <a:srgbClr val="004567"/>
                </a:solidFill>
                <a:latin typeface="+mn-lt"/>
              </a:rPr>
              <a:t>Intrakranielle</a:t>
            </a:r>
            <a:r>
              <a:rPr lang="da-DK" sz="2200" dirty="0">
                <a:solidFill>
                  <a:srgbClr val="004567"/>
                </a:solidFill>
                <a:latin typeface="+mn-lt"/>
              </a:rPr>
              <a:t> rumopfyldende processer:</a:t>
            </a:r>
          </a:p>
        </p:txBody>
      </p:sp>
      <p:grpSp>
        <p:nvGrpSpPr>
          <p:cNvPr id="12" name="Gruppe 11">
            <a:extLst>
              <a:ext uri="{FF2B5EF4-FFF2-40B4-BE49-F238E27FC236}">
                <a16:creationId xmlns:a16="http://schemas.microsoft.com/office/drawing/2014/main" id="{3C1FE832-B5C4-4A48-9662-C14E4A10A6B8}"/>
              </a:ext>
            </a:extLst>
          </p:cNvPr>
          <p:cNvGrpSpPr/>
          <p:nvPr/>
        </p:nvGrpSpPr>
        <p:grpSpPr>
          <a:xfrm>
            <a:off x="855673" y="2669985"/>
            <a:ext cx="2308215" cy="3469719"/>
            <a:chOff x="639097" y="2669985"/>
            <a:chExt cx="2308215" cy="3469719"/>
          </a:xfrm>
        </p:grpSpPr>
        <p:sp>
          <p:nvSpPr>
            <p:cNvPr id="5" name="Tekstfelt 4">
              <a:extLst>
                <a:ext uri="{FF2B5EF4-FFF2-40B4-BE49-F238E27FC236}">
                  <a16:creationId xmlns:a16="http://schemas.microsoft.com/office/drawing/2014/main" id="{84B5FCB2-6FA1-45A5-955A-49A8D0AB42B5}"/>
                </a:ext>
              </a:extLst>
            </p:cNvPr>
            <p:cNvSpPr txBox="1"/>
            <p:nvPr/>
          </p:nvSpPr>
          <p:spPr>
            <a:xfrm>
              <a:off x="639097" y="4231489"/>
              <a:ext cx="2308215" cy="1908215"/>
            </a:xfrm>
            <a:prstGeom prst="rect">
              <a:avLst/>
            </a:prstGeom>
            <a:noFill/>
          </p:spPr>
          <p:txBody>
            <a:bodyPr wrap="square">
              <a:spAutoFit/>
            </a:bodyPr>
            <a:lstStyle/>
            <a:p>
              <a:r>
                <a:rPr lang="da-DK" sz="2000" b="1" u="sng" dirty="0" smtClean="0"/>
                <a:t>Blødning</a:t>
              </a:r>
              <a:endParaRPr lang="da-DK" sz="2000" b="1" u="sng" dirty="0"/>
            </a:p>
            <a:p>
              <a:pPr marL="285750" indent="-285750">
                <a:buFont typeface="Arial" panose="020B0604020202020204" pitchFamily="34" charset="0"/>
                <a:buChar char="•"/>
              </a:pPr>
              <a:r>
                <a:rPr lang="da-DK" sz="2000" dirty="0"/>
                <a:t>Subarachnoidalblødning</a:t>
              </a:r>
            </a:p>
            <a:p>
              <a:pPr marL="285750" indent="-285750">
                <a:buFont typeface="Arial" panose="020B0604020202020204" pitchFamily="34" charset="0"/>
                <a:buChar char="•"/>
              </a:pPr>
              <a:r>
                <a:rPr lang="da-DK" sz="2000" dirty="0"/>
                <a:t>Parencymatøs blødning</a:t>
              </a:r>
            </a:p>
            <a:p>
              <a:endParaRPr lang="da-DK" dirty="0"/>
            </a:p>
          </p:txBody>
        </p:sp>
        <p:grpSp>
          <p:nvGrpSpPr>
            <p:cNvPr id="6" name="Gruppe 5">
              <a:extLst>
                <a:ext uri="{FF2B5EF4-FFF2-40B4-BE49-F238E27FC236}">
                  <a16:creationId xmlns:a16="http://schemas.microsoft.com/office/drawing/2014/main" id="{8194357E-75F3-40FA-8E4B-BFD6970AC36A}"/>
                </a:ext>
              </a:extLst>
            </p:cNvPr>
            <p:cNvGrpSpPr/>
            <p:nvPr/>
          </p:nvGrpSpPr>
          <p:grpSpPr>
            <a:xfrm>
              <a:off x="922071" y="2669985"/>
              <a:ext cx="1339760" cy="1339760"/>
              <a:chOff x="922071" y="2669985"/>
              <a:chExt cx="1339760" cy="1339760"/>
            </a:xfrm>
          </p:grpSpPr>
          <p:sp>
            <p:nvSpPr>
              <p:cNvPr id="20" name="Ellipse 19">
                <a:extLst>
                  <a:ext uri="{FF2B5EF4-FFF2-40B4-BE49-F238E27FC236}">
                    <a16:creationId xmlns:a16="http://schemas.microsoft.com/office/drawing/2014/main" id="{8ECB6A4C-8DF0-4A3E-8ED9-F2A2E6FF1FA4}"/>
                  </a:ext>
                </a:extLst>
              </p:cNvPr>
              <p:cNvSpPr/>
              <p:nvPr/>
            </p:nvSpPr>
            <p:spPr>
              <a:xfrm>
                <a:off x="922071" y="2669985"/>
                <a:ext cx="1339760" cy="1339760"/>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17" name="Grafik 16">
                <a:extLst>
                  <a:ext uri="{FF2B5EF4-FFF2-40B4-BE49-F238E27FC236}">
                    <a16:creationId xmlns:a16="http://schemas.microsoft.com/office/drawing/2014/main" id="{8F8A0E17-731B-4853-94D0-7E82FABCBB3D}"/>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279211" y="3047558"/>
                <a:ext cx="632297" cy="606749"/>
              </a:xfrm>
              <a:prstGeom prst="rect">
                <a:avLst/>
              </a:prstGeom>
            </p:spPr>
          </p:pic>
        </p:grpSp>
      </p:grpSp>
      <p:grpSp>
        <p:nvGrpSpPr>
          <p:cNvPr id="27" name="Gruppe 26">
            <a:extLst>
              <a:ext uri="{FF2B5EF4-FFF2-40B4-BE49-F238E27FC236}">
                <a16:creationId xmlns:a16="http://schemas.microsoft.com/office/drawing/2014/main" id="{76D181D8-A12D-4E40-8B0F-072C1400E7A0}"/>
              </a:ext>
            </a:extLst>
          </p:cNvPr>
          <p:cNvGrpSpPr/>
          <p:nvPr/>
        </p:nvGrpSpPr>
        <p:grpSpPr>
          <a:xfrm>
            <a:off x="3290038" y="2664864"/>
            <a:ext cx="2087257" cy="3774424"/>
            <a:chOff x="3061430" y="2664864"/>
            <a:chExt cx="2087257" cy="3774424"/>
          </a:xfrm>
        </p:grpSpPr>
        <p:sp>
          <p:nvSpPr>
            <p:cNvPr id="13" name="Tekstfelt 12">
              <a:extLst>
                <a:ext uri="{FF2B5EF4-FFF2-40B4-BE49-F238E27FC236}">
                  <a16:creationId xmlns:a16="http://schemas.microsoft.com/office/drawing/2014/main" id="{ACEF3A53-EC6B-4C4D-B6C2-0127B07BD6A8}"/>
                </a:ext>
              </a:extLst>
            </p:cNvPr>
            <p:cNvSpPr txBox="1"/>
            <p:nvPr/>
          </p:nvSpPr>
          <p:spPr>
            <a:xfrm>
              <a:off x="3061430" y="4254074"/>
              <a:ext cx="2087257" cy="2185214"/>
            </a:xfrm>
            <a:prstGeom prst="rect">
              <a:avLst/>
            </a:prstGeom>
            <a:noFill/>
          </p:spPr>
          <p:txBody>
            <a:bodyPr wrap="square">
              <a:spAutoFit/>
            </a:bodyPr>
            <a:lstStyle/>
            <a:p>
              <a:r>
                <a:rPr lang="da-DK" sz="2000" b="1" u="sng" dirty="0" smtClean="0"/>
                <a:t>Traume</a:t>
              </a:r>
              <a:endParaRPr lang="da-DK" sz="2000" b="1" dirty="0"/>
            </a:p>
            <a:p>
              <a:pPr marL="285750" indent="-285750">
                <a:buFont typeface="Arial" panose="020B0604020202020204" pitchFamily="34" charset="0"/>
                <a:buChar char="•"/>
              </a:pPr>
              <a:r>
                <a:rPr lang="da-DK" sz="2000" dirty="0" err="1"/>
                <a:t>Subduralt</a:t>
              </a:r>
              <a:r>
                <a:rPr lang="da-DK" sz="2000" dirty="0"/>
                <a:t> </a:t>
              </a:r>
              <a:r>
                <a:rPr lang="da-DK" sz="2000" dirty="0" err="1"/>
                <a:t>hæmatom</a:t>
              </a:r>
              <a:endParaRPr lang="da-DK" sz="2000" dirty="0"/>
            </a:p>
            <a:p>
              <a:pPr marL="285750" indent="-285750">
                <a:buFont typeface="Arial" panose="020B0604020202020204" pitchFamily="34" charset="0"/>
                <a:buChar char="•"/>
              </a:pPr>
              <a:r>
                <a:rPr lang="da-DK" sz="2000" dirty="0" err="1"/>
                <a:t>Epiduralt</a:t>
              </a:r>
              <a:r>
                <a:rPr lang="da-DK" sz="2000" dirty="0"/>
                <a:t> </a:t>
              </a:r>
              <a:r>
                <a:rPr lang="da-DK" sz="2000" dirty="0" err="1"/>
                <a:t>hæmatom</a:t>
              </a:r>
              <a:endParaRPr lang="da-DK" sz="2000" dirty="0"/>
            </a:p>
            <a:p>
              <a:endParaRPr lang="da-DK" b="1" dirty="0"/>
            </a:p>
            <a:p>
              <a:endParaRPr lang="da-DK" dirty="0"/>
            </a:p>
          </p:txBody>
        </p:sp>
        <p:grpSp>
          <p:nvGrpSpPr>
            <p:cNvPr id="7" name="Gruppe 6">
              <a:extLst>
                <a:ext uri="{FF2B5EF4-FFF2-40B4-BE49-F238E27FC236}">
                  <a16:creationId xmlns:a16="http://schemas.microsoft.com/office/drawing/2014/main" id="{6813BC62-86DB-41D5-904A-DE66383D3073}"/>
                </a:ext>
              </a:extLst>
            </p:cNvPr>
            <p:cNvGrpSpPr/>
            <p:nvPr/>
          </p:nvGrpSpPr>
          <p:grpSpPr>
            <a:xfrm>
              <a:off x="3146786" y="2664864"/>
              <a:ext cx="1339760" cy="1339760"/>
              <a:chOff x="3146786" y="2664864"/>
              <a:chExt cx="1339760" cy="1339760"/>
            </a:xfrm>
          </p:grpSpPr>
          <p:sp>
            <p:nvSpPr>
              <p:cNvPr id="21" name="Ellipse 20">
                <a:extLst>
                  <a:ext uri="{FF2B5EF4-FFF2-40B4-BE49-F238E27FC236}">
                    <a16:creationId xmlns:a16="http://schemas.microsoft.com/office/drawing/2014/main" id="{E2A3A2FB-C2D4-4D07-844A-20BF69F2EB53}"/>
                  </a:ext>
                </a:extLst>
              </p:cNvPr>
              <p:cNvSpPr/>
              <p:nvPr/>
            </p:nvSpPr>
            <p:spPr>
              <a:xfrm>
                <a:off x="3146786" y="2664864"/>
                <a:ext cx="1339760" cy="1339760"/>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34" name="Grafik 33">
                <a:extLst>
                  <a:ext uri="{FF2B5EF4-FFF2-40B4-BE49-F238E27FC236}">
                    <a16:creationId xmlns:a16="http://schemas.microsoft.com/office/drawing/2014/main" id="{87153438-196C-42AD-B48E-B60FBDCDE882}"/>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3444079" y="2830409"/>
                <a:ext cx="727925" cy="986898"/>
              </a:xfrm>
              <a:prstGeom prst="rect">
                <a:avLst/>
              </a:prstGeom>
            </p:spPr>
          </p:pic>
        </p:grpSp>
      </p:grpSp>
      <p:grpSp>
        <p:nvGrpSpPr>
          <p:cNvPr id="28" name="Gruppe 27">
            <a:extLst>
              <a:ext uri="{FF2B5EF4-FFF2-40B4-BE49-F238E27FC236}">
                <a16:creationId xmlns:a16="http://schemas.microsoft.com/office/drawing/2014/main" id="{1C219979-079A-45AD-A262-616624A3C8C3}"/>
              </a:ext>
            </a:extLst>
          </p:cNvPr>
          <p:cNvGrpSpPr/>
          <p:nvPr/>
        </p:nvGrpSpPr>
        <p:grpSpPr>
          <a:xfrm>
            <a:off x="5204094" y="2669551"/>
            <a:ext cx="2308215" cy="2604675"/>
            <a:chOff x="5047678" y="2669551"/>
            <a:chExt cx="2308215" cy="2604675"/>
          </a:xfrm>
        </p:grpSpPr>
        <p:sp>
          <p:nvSpPr>
            <p:cNvPr id="15" name="Tekstfelt 14">
              <a:extLst>
                <a:ext uri="{FF2B5EF4-FFF2-40B4-BE49-F238E27FC236}">
                  <a16:creationId xmlns:a16="http://schemas.microsoft.com/office/drawing/2014/main" id="{BA5A5535-B58A-4F3D-8373-0000D1AEC035}"/>
                </a:ext>
              </a:extLst>
            </p:cNvPr>
            <p:cNvSpPr txBox="1"/>
            <p:nvPr/>
          </p:nvSpPr>
          <p:spPr>
            <a:xfrm>
              <a:off x="5047678" y="4258563"/>
              <a:ext cx="2308215" cy="1015663"/>
            </a:xfrm>
            <a:prstGeom prst="rect">
              <a:avLst/>
            </a:prstGeom>
            <a:noFill/>
          </p:spPr>
          <p:txBody>
            <a:bodyPr wrap="square">
              <a:spAutoFit/>
            </a:bodyPr>
            <a:lstStyle/>
            <a:p>
              <a:r>
                <a:rPr lang="da-DK" sz="2000" b="1" u="sng" dirty="0" err="1"/>
                <a:t>Anoxisk</a:t>
              </a:r>
              <a:r>
                <a:rPr lang="da-DK" sz="2000" b="1" u="sng"/>
                <a:t> </a:t>
              </a:r>
              <a:r>
                <a:rPr lang="da-DK" sz="2000" b="1" u="sng" smtClean="0"/>
                <a:t>ødem</a:t>
              </a:r>
              <a:endParaRPr lang="da-DK" sz="2000" b="1" dirty="0"/>
            </a:p>
            <a:p>
              <a:pPr marL="285750" indent="-285750">
                <a:buFont typeface="Arial" panose="020B0604020202020204" pitchFamily="34" charset="0"/>
                <a:buChar char="•"/>
              </a:pPr>
              <a:r>
                <a:rPr lang="da-DK" sz="2000" dirty="0"/>
                <a:t>Kredsløbsstop</a:t>
              </a:r>
            </a:p>
            <a:p>
              <a:pPr marL="285750" indent="-285750">
                <a:buFont typeface="Arial" panose="020B0604020202020204" pitchFamily="34" charset="0"/>
                <a:buChar char="•"/>
              </a:pPr>
              <a:r>
                <a:rPr lang="da-DK" sz="2000" dirty="0"/>
                <a:t>Cerebralt infarkt</a:t>
              </a:r>
            </a:p>
          </p:txBody>
        </p:sp>
        <p:grpSp>
          <p:nvGrpSpPr>
            <p:cNvPr id="8" name="Gruppe 7">
              <a:extLst>
                <a:ext uri="{FF2B5EF4-FFF2-40B4-BE49-F238E27FC236}">
                  <a16:creationId xmlns:a16="http://schemas.microsoft.com/office/drawing/2014/main" id="{96FD799D-B192-46F5-9ED4-974130BDB947}"/>
                </a:ext>
              </a:extLst>
            </p:cNvPr>
            <p:cNvGrpSpPr/>
            <p:nvPr/>
          </p:nvGrpSpPr>
          <p:grpSpPr>
            <a:xfrm>
              <a:off x="5435717" y="2669551"/>
              <a:ext cx="1339760" cy="1339760"/>
              <a:chOff x="5435717" y="2669551"/>
              <a:chExt cx="1339760" cy="1339760"/>
            </a:xfrm>
          </p:grpSpPr>
          <p:sp>
            <p:nvSpPr>
              <p:cNvPr id="22" name="Ellipse 21">
                <a:extLst>
                  <a:ext uri="{FF2B5EF4-FFF2-40B4-BE49-F238E27FC236}">
                    <a16:creationId xmlns:a16="http://schemas.microsoft.com/office/drawing/2014/main" id="{622A5406-7127-49FD-BC54-D363329EF98D}"/>
                  </a:ext>
                </a:extLst>
              </p:cNvPr>
              <p:cNvSpPr/>
              <p:nvPr/>
            </p:nvSpPr>
            <p:spPr>
              <a:xfrm>
                <a:off x="5435717" y="2669551"/>
                <a:ext cx="1339760" cy="1339760"/>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37" name="Grafik 36">
                <a:extLst>
                  <a:ext uri="{FF2B5EF4-FFF2-40B4-BE49-F238E27FC236}">
                    <a16:creationId xmlns:a16="http://schemas.microsoft.com/office/drawing/2014/main" id="{1960FA94-022B-4524-A19A-0D4DBCDF8EBF}"/>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5675872" y="2975025"/>
                <a:ext cx="794758" cy="739676"/>
              </a:xfrm>
              <a:prstGeom prst="rect">
                <a:avLst/>
              </a:prstGeom>
            </p:spPr>
          </p:pic>
        </p:grpSp>
      </p:grpSp>
      <p:grpSp>
        <p:nvGrpSpPr>
          <p:cNvPr id="29" name="Gruppe 28">
            <a:extLst>
              <a:ext uri="{FF2B5EF4-FFF2-40B4-BE49-F238E27FC236}">
                <a16:creationId xmlns:a16="http://schemas.microsoft.com/office/drawing/2014/main" id="{94B83D1F-1587-4379-9096-3B101A865DEE}"/>
              </a:ext>
            </a:extLst>
          </p:cNvPr>
          <p:cNvGrpSpPr/>
          <p:nvPr/>
        </p:nvGrpSpPr>
        <p:grpSpPr>
          <a:xfrm>
            <a:off x="7739889" y="2664864"/>
            <a:ext cx="1722836" cy="2618413"/>
            <a:chOff x="7595505" y="2664864"/>
            <a:chExt cx="1722836" cy="2618413"/>
          </a:xfrm>
        </p:grpSpPr>
        <p:sp>
          <p:nvSpPr>
            <p:cNvPr id="14" name="Tekstfelt 13">
              <a:extLst>
                <a:ext uri="{FF2B5EF4-FFF2-40B4-BE49-F238E27FC236}">
                  <a16:creationId xmlns:a16="http://schemas.microsoft.com/office/drawing/2014/main" id="{622BD0BC-DAE4-4990-99BC-1A74E8043289}"/>
                </a:ext>
              </a:extLst>
            </p:cNvPr>
            <p:cNvSpPr txBox="1"/>
            <p:nvPr/>
          </p:nvSpPr>
          <p:spPr>
            <a:xfrm>
              <a:off x="7595505" y="4267614"/>
              <a:ext cx="1722836" cy="1015663"/>
            </a:xfrm>
            <a:prstGeom prst="rect">
              <a:avLst/>
            </a:prstGeom>
            <a:noFill/>
          </p:spPr>
          <p:txBody>
            <a:bodyPr wrap="square">
              <a:spAutoFit/>
            </a:bodyPr>
            <a:lstStyle/>
            <a:p>
              <a:r>
                <a:rPr lang="da-DK" sz="2000" b="1" u="sng" dirty="0"/>
                <a:t>Infektion</a:t>
              </a:r>
            </a:p>
            <a:p>
              <a:pPr marL="285750" indent="-285750">
                <a:buFont typeface="Arial" panose="020B0604020202020204" pitchFamily="34" charset="0"/>
                <a:buChar char="•"/>
              </a:pPr>
              <a:r>
                <a:rPr lang="da-DK" sz="2000" dirty="0"/>
                <a:t>Meningitis</a:t>
              </a:r>
            </a:p>
            <a:p>
              <a:pPr marL="285750" indent="-285750">
                <a:buFont typeface="Arial" panose="020B0604020202020204" pitchFamily="34" charset="0"/>
                <a:buChar char="•"/>
              </a:pPr>
              <a:r>
                <a:rPr lang="da-DK" sz="2000" dirty="0"/>
                <a:t>Absces</a:t>
              </a:r>
            </a:p>
          </p:txBody>
        </p:sp>
        <p:grpSp>
          <p:nvGrpSpPr>
            <p:cNvPr id="9" name="Gruppe 8">
              <a:extLst>
                <a:ext uri="{FF2B5EF4-FFF2-40B4-BE49-F238E27FC236}">
                  <a16:creationId xmlns:a16="http://schemas.microsoft.com/office/drawing/2014/main" id="{705F4E5A-BD64-4AF9-8E94-4F64B0E08064}"/>
                </a:ext>
              </a:extLst>
            </p:cNvPr>
            <p:cNvGrpSpPr/>
            <p:nvPr/>
          </p:nvGrpSpPr>
          <p:grpSpPr>
            <a:xfrm>
              <a:off x="7649023" y="2664864"/>
              <a:ext cx="1339760" cy="1339760"/>
              <a:chOff x="7649023" y="2664864"/>
              <a:chExt cx="1339760" cy="1339760"/>
            </a:xfrm>
          </p:grpSpPr>
          <p:sp>
            <p:nvSpPr>
              <p:cNvPr id="24" name="Ellipse 23">
                <a:extLst>
                  <a:ext uri="{FF2B5EF4-FFF2-40B4-BE49-F238E27FC236}">
                    <a16:creationId xmlns:a16="http://schemas.microsoft.com/office/drawing/2014/main" id="{C8BC667F-9EB8-4359-895C-06F62E834C6E}"/>
                  </a:ext>
                </a:extLst>
              </p:cNvPr>
              <p:cNvSpPr/>
              <p:nvPr/>
            </p:nvSpPr>
            <p:spPr>
              <a:xfrm>
                <a:off x="7649023" y="2664864"/>
                <a:ext cx="1339760" cy="1339760"/>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8" name="Grafik 17">
                <a:extLst>
                  <a:ext uri="{FF2B5EF4-FFF2-40B4-BE49-F238E27FC236}">
                    <a16:creationId xmlns:a16="http://schemas.microsoft.com/office/drawing/2014/main" id="{6A373919-6A71-4FA5-8584-55975947065E}"/>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7954150" y="2919712"/>
                <a:ext cx="765134" cy="870267"/>
              </a:xfrm>
              <a:prstGeom prst="rect">
                <a:avLst/>
              </a:prstGeom>
            </p:spPr>
          </p:pic>
        </p:grpSp>
      </p:grpSp>
      <p:grpSp>
        <p:nvGrpSpPr>
          <p:cNvPr id="32" name="Gruppe 31">
            <a:extLst>
              <a:ext uri="{FF2B5EF4-FFF2-40B4-BE49-F238E27FC236}">
                <a16:creationId xmlns:a16="http://schemas.microsoft.com/office/drawing/2014/main" id="{6C848122-1F14-4F7C-9E79-0C277BD6BDC5}"/>
              </a:ext>
            </a:extLst>
          </p:cNvPr>
          <p:cNvGrpSpPr/>
          <p:nvPr/>
        </p:nvGrpSpPr>
        <p:grpSpPr>
          <a:xfrm>
            <a:off x="9444512" y="2671214"/>
            <a:ext cx="2087257" cy="2610151"/>
            <a:chOff x="9492640" y="2671214"/>
            <a:chExt cx="2087257" cy="2610151"/>
          </a:xfrm>
        </p:grpSpPr>
        <p:sp>
          <p:nvSpPr>
            <p:cNvPr id="16" name="Tekstfelt 15">
              <a:extLst>
                <a:ext uri="{FF2B5EF4-FFF2-40B4-BE49-F238E27FC236}">
                  <a16:creationId xmlns:a16="http://schemas.microsoft.com/office/drawing/2014/main" id="{514CE221-3F1F-4F1E-A21C-FDBA142C1F93}"/>
                </a:ext>
              </a:extLst>
            </p:cNvPr>
            <p:cNvSpPr txBox="1"/>
            <p:nvPr/>
          </p:nvSpPr>
          <p:spPr>
            <a:xfrm>
              <a:off x="9492640" y="4265702"/>
              <a:ext cx="2087257" cy="1015663"/>
            </a:xfrm>
            <a:prstGeom prst="rect">
              <a:avLst/>
            </a:prstGeom>
            <a:noFill/>
          </p:spPr>
          <p:txBody>
            <a:bodyPr wrap="square">
              <a:spAutoFit/>
            </a:bodyPr>
            <a:lstStyle/>
            <a:p>
              <a:pPr algn="ctr"/>
              <a:r>
                <a:rPr lang="da-DK" sz="2000" b="1" u="sng" dirty="0"/>
                <a:t>Tumorer</a:t>
              </a:r>
              <a:r>
                <a:rPr lang="da-DK" sz="2000" u="sng" dirty="0"/>
                <a:t> </a:t>
              </a:r>
            </a:p>
            <a:p>
              <a:pPr marL="285750" indent="-285750">
                <a:buFont typeface="Arial" panose="020B0604020202020204" pitchFamily="34" charset="0"/>
                <a:buChar char="•"/>
              </a:pPr>
              <a:r>
                <a:rPr lang="da-DK" sz="2000" dirty="0"/>
                <a:t>Visse benigne hjernetumorer</a:t>
              </a:r>
            </a:p>
          </p:txBody>
        </p:sp>
        <p:grpSp>
          <p:nvGrpSpPr>
            <p:cNvPr id="10" name="Gruppe 9">
              <a:extLst>
                <a:ext uri="{FF2B5EF4-FFF2-40B4-BE49-F238E27FC236}">
                  <a16:creationId xmlns:a16="http://schemas.microsoft.com/office/drawing/2014/main" id="{82FB86FC-0FE4-4BCC-A74E-BF3BD37D0D22}"/>
                </a:ext>
              </a:extLst>
            </p:cNvPr>
            <p:cNvGrpSpPr/>
            <p:nvPr/>
          </p:nvGrpSpPr>
          <p:grpSpPr>
            <a:xfrm>
              <a:off x="9895703" y="2671214"/>
              <a:ext cx="1339760" cy="1339760"/>
              <a:chOff x="9895703" y="2671214"/>
              <a:chExt cx="1339760" cy="1339760"/>
            </a:xfrm>
          </p:grpSpPr>
          <p:sp>
            <p:nvSpPr>
              <p:cNvPr id="25" name="Ellipse 24">
                <a:extLst>
                  <a:ext uri="{FF2B5EF4-FFF2-40B4-BE49-F238E27FC236}">
                    <a16:creationId xmlns:a16="http://schemas.microsoft.com/office/drawing/2014/main" id="{C69B2B1B-EC6B-4BC4-9A69-62A11F17E1C5}"/>
                  </a:ext>
                </a:extLst>
              </p:cNvPr>
              <p:cNvSpPr/>
              <p:nvPr/>
            </p:nvSpPr>
            <p:spPr>
              <a:xfrm>
                <a:off x="9895703" y="2671214"/>
                <a:ext cx="1339760" cy="1339760"/>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9" name="Grafik 18">
                <a:extLst>
                  <a:ext uri="{FF2B5EF4-FFF2-40B4-BE49-F238E27FC236}">
                    <a16:creationId xmlns:a16="http://schemas.microsoft.com/office/drawing/2014/main" id="{0B98FDB9-09B3-434A-A3F4-A603AA804D0B}"/>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10161991" y="2960310"/>
                <a:ext cx="836079" cy="797011"/>
              </a:xfrm>
              <a:prstGeom prst="rect">
                <a:avLst/>
              </a:prstGeom>
            </p:spPr>
          </p:pic>
        </p:grpSp>
      </p:grpSp>
    </p:spTree>
    <p:extLst>
      <p:ext uri="{BB962C8B-B14F-4D97-AF65-F5344CB8AC3E}">
        <p14:creationId xmlns:p14="http://schemas.microsoft.com/office/powerpoint/2010/main" val="19061948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felt 5">
            <a:extLst>
              <a:ext uri="{FF2B5EF4-FFF2-40B4-BE49-F238E27FC236}">
                <a16:creationId xmlns:a16="http://schemas.microsoft.com/office/drawing/2014/main" id="{8A9AE0DE-A8A1-428A-953B-06B493930A72}"/>
              </a:ext>
            </a:extLst>
          </p:cNvPr>
          <p:cNvSpPr txBox="1"/>
          <p:nvPr/>
        </p:nvSpPr>
        <p:spPr>
          <a:xfrm>
            <a:off x="871702" y="1163093"/>
            <a:ext cx="5937908" cy="1692771"/>
          </a:xfrm>
          <a:prstGeom prst="rect">
            <a:avLst/>
          </a:prstGeom>
          <a:noFill/>
        </p:spPr>
        <p:txBody>
          <a:bodyPr wrap="square">
            <a:spAutoFit/>
          </a:bodyPr>
          <a:lstStyle/>
          <a:p>
            <a:pPr eaLnBrk="1" hangingPunct="1"/>
            <a:r>
              <a:rPr lang="da-DK" sz="2400" b="1" dirty="0"/>
              <a:t>Hvornår rykker hjernedøden nærmere?</a:t>
            </a:r>
          </a:p>
          <a:p>
            <a:pPr eaLnBrk="1" hangingPunct="1"/>
            <a:endParaRPr lang="da-DK" sz="2000" dirty="0"/>
          </a:p>
          <a:p>
            <a:pPr eaLnBrk="1" hangingPunct="1"/>
            <a:endParaRPr lang="da-DK" sz="2000" dirty="0"/>
          </a:p>
          <a:p>
            <a:pPr eaLnBrk="1" hangingPunct="1"/>
            <a:endParaRPr lang="da-DK" sz="2000" dirty="0"/>
          </a:p>
          <a:p>
            <a:pPr eaLnBrk="1" hangingPunct="1"/>
            <a:endParaRPr lang="da-DK" sz="2000" dirty="0"/>
          </a:p>
        </p:txBody>
      </p:sp>
      <p:grpSp>
        <p:nvGrpSpPr>
          <p:cNvPr id="47" name="Gruppe 46">
            <a:extLst>
              <a:ext uri="{FF2B5EF4-FFF2-40B4-BE49-F238E27FC236}">
                <a16:creationId xmlns:a16="http://schemas.microsoft.com/office/drawing/2014/main" id="{F90D322D-91A7-49EF-A1F1-FECA96E2B677}"/>
              </a:ext>
            </a:extLst>
          </p:cNvPr>
          <p:cNvGrpSpPr/>
          <p:nvPr/>
        </p:nvGrpSpPr>
        <p:grpSpPr>
          <a:xfrm>
            <a:off x="7505878" y="2196379"/>
            <a:ext cx="2592031" cy="732696"/>
            <a:chOff x="912066" y="2231428"/>
            <a:chExt cx="2592031" cy="732696"/>
          </a:xfrm>
        </p:grpSpPr>
        <p:cxnSp>
          <p:nvCxnSpPr>
            <p:cNvPr id="48" name="Lige forbindelse 47">
              <a:extLst>
                <a:ext uri="{FF2B5EF4-FFF2-40B4-BE49-F238E27FC236}">
                  <a16:creationId xmlns:a16="http://schemas.microsoft.com/office/drawing/2014/main" id="{45B1E61C-C6A3-4D4A-9098-9F4AEAD06B3A}"/>
                </a:ext>
              </a:extLst>
            </p:cNvPr>
            <p:cNvCxnSpPr>
              <a:cxnSpLocks/>
            </p:cNvCxnSpPr>
            <p:nvPr/>
          </p:nvCxnSpPr>
          <p:spPr>
            <a:xfrm>
              <a:off x="1644762" y="2574759"/>
              <a:ext cx="1859335" cy="0"/>
            </a:xfrm>
            <a:prstGeom prst="line">
              <a:avLst/>
            </a:prstGeom>
            <a:ln w="28575">
              <a:solidFill>
                <a:srgbClr val="004567"/>
              </a:solidFill>
            </a:ln>
          </p:spPr>
          <p:style>
            <a:lnRef idx="1">
              <a:schemeClr val="accent1"/>
            </a:lnRef>
            <a:fillRef idx="0">
              <a:schemeClr val="accent1"/>
            </a:fillRef>
            <a:effectRef idx="0">
              <a:schemeClr val="accent1"/>
            </a:effectRef>
            <a:fontRef idx="minor">
              <a:schemeClr val="tx1"/>
            </a:fontRef>
          </p:style>
        </p:cxnSp>
        <p:sp>
          <p:nvSpPr>
            <p:cNvPr id="49" name="Ellipse 48">
              <a:extLst>
                <a:ext uri="{FF2B5EF4-FFF2-40B4-BE49-F238E27FC236}">
                  <a16:creationId xmlns:a16="http://schemas.microsoft.com/office/drawing/2014/main" id="{8F31875D-EEF0-4F07-883E-60494A95F060}"/>
                </a:ext>
              </a:extLst>
            </p:cNvPr>
            <p:cNvSpPr/>
            <p:nvPr/>
          </p:nvSpPr>
          <p:spPr>
            <a:xfrm>
              <a:off x="1098643" y="2415021"/>
              <a:ext cx="362220" cy="362220"/>
            </a:xfrm>
            <a:prstGeom prst="ellipse">
              <a:avLst/>
            </a:prstGeom>
            <a:solidFill>
              <a:srgbClr val="0045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0" name="Ellipse 49">
              <a:extLst>
                <a:ext uri="{FF2B5EF4-FFF2-40B4-BE49-F238E27FC236}">
                  <a16:creationId xmlns:a16="http://schemas.microsoft.com/office/drawing/2014/main" id="{4FC2FA02-2A2F-4050-A1E2-F72AC27D5A72}"/>
                </a:ext>
              </a:extLst>
            </p:cNvPr>
            <p:cNvSpPr/>
            <p:nvPr/>
          </p:nvSpPr>
          <p:spPr>
            <a:xfrm>
              <a:off x="912066" y="2231428"/>
              <a:ext cx="732696" cy="732696"/>
            </a:xfrm>
            <a:prstGeom prst="ellipse">
              <a:avLst/>
            </a:prstGeom>
            <a:noFill/>
            <a:ln w="28575">
              <a:solidFill>
                <a:srgbClr val="0045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sp>
        <p:nvSpPr>
          <p:cNvPr id="9" name="Tekstfelt 8">
            <a:extLst>
              <a:ext uri="{FF2B5EF4-FFF2-40B4-BE49-F238E27FC236}">
                <a16:creationId xmlns:a16="http://schemas.microsoft.com/office/drawing/2014/main" id="{9200DFC1-C8C6-4FC7-B5F1-BF3F0C11DBA7}"/>
              </a:ext>
            </a:extLst>
          </p:cNvPr>
          <p:cNvSpPr txBox="1"/>
          <p:nvPr/>
        </p:nvSpPr>
        <p:spPr>
          <a:xfrm>
            <a:off x="916152" y="3196530"/>
            <a:ext cx="2752283" cy="1323439"/>
          </a:xfrm>
          <a:prstGeom prst="rect">
            <a:avLst/>
          </a:prstGeom>
          <a:noFill/>
        </p:spPr>
        <p:txBody>
          <a:bodyPr wrap="square">
            <a:spAutoFit/>
          </a:bodyPr>
          <a:lstStyle/>
          <a:p>
            <a:pPr eaLnBrk="1" hangingPunct="1"/>
            <a:r>
              <a:rPr lang="da-DK" sz="2000" dirty="0"/>
              <a:t>Progression af </a:t>
            </a:r>
            <a:r>
              <a:rPr lang="da-DK" sz="2000" dirty="0" err="1"/>
              <a:t>coma</a:t>
            </a:r>
            <a:r>
              <a:rPr lang="da-DK" sz="2000" dirty="0"/>
              <a:t> og aftagende reaktioner trods fuldt behandlingsniveau.</a:t>
            </a:r>
          </a:p>
        </p:txBody>
      </p:sp>
      <p:sp>
        <p:nvSpPr>
          <p:cNvPr id="11" name="Tekstfelt 10">
            <a:extLst>
              <a:ext uri="{FF2B5EF4-FFF2-40B4-BE49-F238E27FC236}">
                <a16:creationId xmlns:a16="http://schemas.microsoft.com/office/drawing/2014/main" id="{F6F5058B-A05F-412F-AF32-E166E7E13103}"/>
              </a:ext>
            </a:extLst>
          </p:cNvPr>
          <p:cNvSpPr txBox="1"/>
          <p:nvPr/>
        </p:nvSpPr>
        <p:spPr>
          <a:xfrm>
            <a:off x="4084513" y="3157706"/>
            <a:ext cx="2378698" cy="2862322"/>
          </a:xfrm>
          <a:prstGeom prst="rect">
            <a:avLst/>
          </a:prstGeom>
          <a:noFill/>
        </p:spPr>
        <p:txBody>
          <a:bodyPr wrap="square">
            <a:spAutoFit/>
          </a:bodyPr>
          <a:lstStyle/>
          <a:p>
            <a:pPr eaLnBrk="1" hangingPunct="1"/>
            <a:r>
              <a:rPr lang="da-DK" sz="2000" b="1" dirty="0"/>
              <a:t>Hjernestamme reflekserne forsvinder</a:t>
            </a:r>
            <a:endParaRPr lang="da-DK" sz="2000" dirty="0"/>
          </a:p>
          <a:p>
            <a:pPr marL="285750" indent="-285750" eaLnBrk="1" hangingPunct="1">
              <a:buFont typeface="Arial" panose="020B0604020202020204" pitchFamily="34" charset="0"/>
              <a:buChar char="•"/>
            </a:pPr>
            <a:r>
              <a:rPr lang="da-DK" sz="2000" dirty="0"/>
              <a:t>Pupilrefleks og størrelse</a:t>
            </a:r>
          </a:p>
          <a:p>
            <a:pPr marL="285750" indent="-285750" eaLnBrk="1" hangingPunct="1">
              <a:buFont typeface="Arial" panose="020B0604020202020204" pitchFamily="34" charset="0"/>
              <a:buChar char="•"/>
            </a:pPr>
            <a:r>
              <a:rPr lang="da-DK" sz="2000" dirty="0"/>
              <a:t>Cilie- og </a:t>
            </a:r>
            <a:r>
              <a:rPr lang="da-DK" sz="2000" dirty="0" err="1"/>
              <a:t>corneareflekser</a:t>
            </a:r>
            <a:endParaRPr lang="da-DK" sz="2000" dirty="0"/>
          </a:p>
          <a:p>
            <a:pPr marL="285750" indent="-285750" eaLnBrk="1" hangingPunct="1">
              <a:buFont typeface="Arial" panose="020B0604020202020204" pitchFamily="34" charset="0"/>
              <a:buChar char="•"/>
            </a:pPr>
            <a:r>
              <a:rPr lang="da-DK" sz="2000" dirty="0"/>
              <a:t>Hosterefleks</a:t>
            </a:r>
          </a:p>
          <a:p>
            <a:pPr marL="285750" indent="-285750" eaLnBrk="1" hangingPunct="1">
              <a:buFont typeface="Arial" panose="020B0604020202020204" pitchFamily="34" charset="0"/>
              <a:buChar char="•"/>
            </a:pPr>
            <a:r>
              <a:rPr lang="da-DK" sz="2000" dirty="0"/>
              <a:t>Smertereaktion</a:t>
            </a:r>
          </a:p>
        </p:txBody>
      </p:sp>
      <p:sp>
        <p:nvSpPr>
          <p:cNvPr id="13" name="Tekstfelt 12">
            <a:extLst>
              <a:ext uri="{FF2B5EF4-FFF2-40B4-BE49-F238E27FC236}">
                <a16:creationId xmlns:a16="http://schemas.microsoft.com/office/drawing/2014/main" id="{8DB0151D-4F9D-4EF1-BDCF-AC749DBBFF16}"/>
              </a:ext>
            </a:extLst>
          </p:cNvPr>
          <p:cNvSpPr txBox="1"/>
          <p:nvPr/>
        </p:nvSpPr>
        <p:spPr>
          <a:xfrm>
            <a:off x="6879289" y="3157706"/>
            <a:ext cx="2890756" cy="1631216"/>
          </a:xfrm>
          <a:prstGeom prst="rect">
            <a:avLst/>
          </a:prstGeom>
          <a:noFill/>
        </p:spPr>
        <p:txBody>
          <a:bodyPr wrap="square">
            <a:spAutoFit/>
          </a:bodyPr>
          <a:lstStyle/>
          <a:p>
            <a:pPr eaLnBrk="1" hangingPunct="1"/>
            <a:r>
              <a:rPr lang="da-DK" sz="2000" b="1" dirty="0" smtClean="0"/>
              <a:t>Respirator-</a:t>
            </a:r>
            <a:r>
              <a:rPr lang="da-DK" sz="2000" b="1" dirty="0" err="1" smtClean="0"/>
              <a:t>trigning</a:t>
            </a:r>
            <a:r>
              <a:rPr lang="da-DK" sz="2000" b="1" dirty="0" smtClean="0"/>
              <a:t> </a:t>
            </a:r>
            <a:r>
              <a:rPr lang="da-DK" sz="2000" b="1" dirty="0"/>
              <a:t>forsvinder</a:t>
            </a:r>
          </a:p>
          <a:p>
            <a:pPr marL="285750" indent="-285750" eaLnBrk="1" hangingPunct="1">
              <a:buFont typeface="Arial" panose="020B0604020202020204" pitchFamily="34" charset="0"/>
              <a:buChar char="•"/>
            </a:pPr>
            <a:r>
              <a:rPr lang="da-DK" sz="2000" dirty="0" smtClean="0"/>
              <a:t>Vær </a:t>
            </a:r>
            <a:r>
              <a:rPr lang="da-DK" sz="2000" dirty="0"/>
              <a:t>opmærksom på respiratorens                       følsomhedsindstilling</a:t>
            </a:r>
          </a:p>
        </p:txBody>
      </p:sp>
      <p:sp>
        <p:nvSpPr>
          <p:cNvPr id="16" name="Tekstfelt 15">
            <a:extLst>
              <a:ext uri="{FF2B5EF4-FFF2-40B4-BE49-F238E27FC236}">
                <a16:creationId xmlns:a16="http://schemas.microsoft.com/office/drawing/2014/main" id="{0CDB1871-B1F7-4C82-8620-52B3BBB692E8}"/>
              </a:ext>
            </a:extLst>
          </p:cNvPr>
          <p:cNvSpPr txBox="1"/>
          <p:nvPr/>
        </p:nvSpPr>
        <p:spPr>
          <a:xfrm>
            <a:off x="9967680" y="3157706"/>
            <a:ext cx="1490542" cy="1323439"/>
          </a:xfrm>
          <a:prstGeom prst="rect">
            <a:avLst/>
          </a:prstGeom>
          <a:noFill/>
        </p:spPr>
        <p:txBody>
          <a:bodyPr wrap="square">
            <a:spAutoFit/>
          </a:bodyPr>
          <a:lstStyle/>
          <a:p>
            <a:r>
              <a:rPr lang="da-DK" sz="2000" b="1" dirty="0" err="1" smtClean="0"/>
              <a:t>Sedationsbehov</a:t>
            </a:r>
            <a:r>
              <a:rPr lang="da-DK" sz="2000" b="1" dirty="0" smtClean="0"/>
              <a:t> </a:t>
            </a:r>
            <a:r>
              <a:rPr lang="da-DK" sz="2000" b="1" dirty="0" smtClean="0"/>
              <a:t>aftager/forsvinder</a:t>
            </a:r>
            <a:endParaRPr lang="da-DK" sz="2000" dirty="0"/>
          </a:p>
        </p:txBody>
      </p:sp>
      <p:grpSp>
        <p:nvGrpSpPr>
          <p:cNvPr id="42" name="Gruppe 41">
            <a:extLst>
              <a:ext uri="{FF2B5EF4-FFF2-40B4-BE49-F238E27FC236}">
                <a16:creationId xmlns:a16="http://schemas.microsoft.com/office/drawing/2014/main" id="{DCD2AA20-8E06-42DC-AAB8-6D6C11946E06}"/>
              </a:ext>
            </a:extLst>
          </p:cNvPr>
          <p:cNvGrpSpPr/>
          <p:nvPr/>
        </p:nvGrpSpPr>
        <p:grpSpPr>
          <a:xfrm>
            <a:off x="912066" y="2231428"/>
            <a:ext cx="3319204" cy="732696"/>
            <a:chOff x="912066" y="2231428"/>
            <a:chExt cx="3319204" cy="732696"/>
          </a:xfrm>
        </p:grpSpPr>
        <p:cxnSp>
          <p:nvCxnSpPr>
            <p:cNvPr id="20" name="Lige forbindelse 19">
              <a:extLst>
                <a:ext uri="{FF2B5EF4-FFF2-40B4-BE49-F238E27FC236}">
                  <a16:creationId xmlns:a16="http://schemas.microsoft.com/office/drawing/2014/main" id="{76C5F67B-2C27-4A7A-A856-4BAA2B45479C}"/>
                </a:ext>
              </a:extLst>
            </p:cNvPr>
            <p:cNvCxnSpPr>
              <a:cxnSpLocks/>
            </p:cNvCxnSpPr>
            <p:nvPr/>
          </p:nvCxnSpPr>
          <p:spPr>
            <a:xfrm>
              <a:off x="1644762" y="2562727"/>
              <a:ext cx="2586508" cy="0"/>
            </a:xfrm>
            <a:prstGeom prst="line">
              <a:avLst/>
            </a:prstGeom>
            <a:ln w="28575">
              <a:solidFill>
                <a:srgbClr val="004567"/>
              </a:solidFill>
            </a:ln>
          </p:spPr>
          <p:style>
            <a:lnRef idx="1">
              <a:schemeClr val="accent1"/>
            </a:lnRef>
            <a:fillRef idx="0">
              <a:schemeClr val="accent1"/>
            </a:fillRef>
            <a:effectRef idx="0">
              <a:schemeClr val="accent1"/>
            </a:effectRef>
            <a:fontRef idx="minor">
              <a:schemeClr val="tx1"/>
            </a:fontRef>
          </p:style>
        </p:cxnSp>
        <p:sp>
          <p:nvSpPr>
            <p:cNvPr id="22" name="Ellipse 21">
              <a:extLst>
                <a:ext uri="{FF2B5EF4-FFF2-40B4-BE49-F238E27FC236}">
                  <a16:creationId xmlns:a16="http://schemas.microsoft.com/office/drawing/2014/main" id="{0013DFBC-D8C0-4E3A-B969-51FFC6149F69}"/>
                </a:ext>
              </a:extLst>
            </p:cNvPr>
            <p:cNvSpPr/>
            <p:nvPr/>
          </p:nvSpPr>
          <p:spPr>
            <a:xfrm>
              <a:off x="1098643" y="2415021"/>
              <a:ext cx="362220" cy="362220"/>
            </a:xfrm>
            <a:prstGeom prst="ellipse">
              <a:avLst/>
            </a:prstGeom>
            <a:solidFill>
              <a:srgbClr val="0045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33" name="Ellipse 32">
              <a:extLst>
                <a:ext uri="{FF2B5EF4-FFF2-40B4-BE49-F238E27FC236}">
                  <a16:creationId xmlns:a16="http://schemas.microsoft.com/office/drawing/2014/main" id="{5219E573-8581-42FA-978A-D87F2F9DA6A5}"/>
                </a:ext>
              </a:extLst>
            </p:cNvPr>
            <p:cNvSpPr/>
            <p:nvPr/>
          </p:nvSpPr>
          <p:spPr>
            <a:xfrm>
              <a:off x="912066" y="2231428"/>
              <a:ext cx="732696" cy="732696"/>
            </a:xfrm>
            <a:prstGeom prst="ellipse">
              <a:avLst/>
            </a:prstGeom>
            <a:noFill/>
            <a:ln w="28575">
              <a:solidFill>
                <a:srgbClr val="0045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grpSp>
        <p:nvGrpSpPr>
          <p:cNvPr id="43" name="Gruppe 42">
            <a:extLst>
              <a:ext uri="{FF2B5EF4-FFF2-40B4-BE49-F238E27FC236}">
                <a16:creationId xmlns:a16="http://schemas.microsoft.com/office/drawing/2014/main" id="{50E10E2C-3225-4D92-B7BA-770CCBED90F6}"/>
              </a:ext>
            </a:extLst>
          </p:cNvPr>
          <p:cNvGrpSpPr/>
          <p:nvPr/>
        </p:nvGrpSpPr>
        <p:grpSpPr>
          <a:xfrm>
            <a:off x="4248482" y="2222723"/>
            <a:ext cx="3269918" cy="732696"/>
            <a:chOff x="912066" y="2231428"/>
            <a:chExt cx="3269918" cy="732696"/>
          </a:xfrm>
        </p:grpSpPr>
        <p:cxnSp>
          <p:nvCxnSpPr>
            <p:cNvPr id="44" name="Lige forbindelse 43">
              <a:extLst>
                <a:ext uri="{FF2B5EF4-FFF2-40B4-BE49-F238E27FC236}">
                  <a16:creationId xmlns:a16="http://schemas.microsoft.com/office/drawing/2014/main" id="{9D6C243B-4039-4C98-A855-C442F8D29183}"/>
                </a:ext>
              </a:extLst>
            </p:cNvPr>
            <p:cNvCxnSpPr>
              <a:cxnSpLocks/>
            </p:cNvCxnSpPr>
            <p:nvPr/>
          </p:nvCxnSpPr>
          <p:spPr>
            <a:xfrm>
              <a:off x="1656051" y="2562727"/>
              <a:ext cx="2525933" cy="0"/>
            </a:xfrm>
            <a:prstGeom prst="line">
              <a:avLst/>
            </a:prstGeom>
            <a:ln w="28575">
              <a:solidFill>
                <a:srgbClr val="004567"/>
              </a:solidFill>
            </a:ln>
          </p:spPr>
          <p:style>
            <a:lnRef idx="1">
              <a:schemeClr val="accent1"/>
            </a:lnRef>
            <a:fillRef idx="0">
              <a:schemeClr val="accent1"/>
            </a:fillRef>
            <a:effectRef idx="0">
              <a:schemeClr val="accent1"/>
            </a:effectRef>
            <a:fontRef idx="minor">
              <a:schemeClr val="tx1"/>
            </a:fontRef>
          </p:style>
        </p:cxnSp>
        <p:sp>
          <p:nvSpPr>
            <p:cNvPr id="45" name="Ellipse 44">
              <a:extLst>
                <a:ext uri="{FF2B5EF4-FFF2-40B4-BE49-F238E27FC236}">
                  <a16:creationId xmlns:a16="http://schemas.microsoft.com/office/drawing/2014/main" id="{D4708EC0-F537-4822-A0DF-14B0850DACFA}"/>
                </a:ext>
              </a:extLst>
            </p:cNvPr>
            <p:cNvSpPr/>
            <p:nvPr/>
          </p:nvSpPr>
          <p:spPr>
            <a:xfrm>
              <a:off x="1098643" y="2415021"/>
              <a:ext cx="362220" cy="362220"/>
            </a:xfrm>
            <a:prstGeom prst="ellipse">
              <a:avLst/>
            </a:prstGeom>
            <a:solidFill>
              <a:srgbClr val="0045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6" name="Ellipse 45">
              <a:extLst>
                <a:ext uri="{FF2B5EF4-FFF2-40B4-BE49-F238E27FC236}">
                  <a16:creationId xmlns:a16="http://schemas.microsoft.com/office/drawing/2014/main" id="{F9D0F53E-4875-4855-851B-593175297696}"/>
                </a:ext>
              </a:extLst>
            </p:cNvPr>
            <p:cNvSpPr/>
            <p:nvPr/>
          </p:nvSpPr>
          <p:spPr>
            <a:xfrm>
              <a:off x="912066" y="2231428"/>
              <a:ext cx="732696" cy="732696"/>
            </a:xfrm>
            <a:prstGeom prst="ellipse">
              <a:avLst/>
            </a:prstGeom>
            <a:noFill/>
            <a:ln w="28575">
              <a:solidFill>
                <a:srgbClr val="0045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grpSp>
        <p:nvGrpSpPr>
          <p:cNvPr id="52" name="Gruppe 51">
            <a:extLst>
              <a:ext uri="{FF2B5EF4-FFF2-40B4-BE49-F238E27FC236}">
                <a16:creationId xmlns:a16="http://schemas.microsoft.com/office/drawing/2014/main" id="{9DC4F53D-8C90-4EC7-97F9-ABC9C779F72F}"/>
              </a:ext>
            </a:extLst>
          </p:cNvPr>
          <p:cNvGrpSpPr/>
          <p:nvPr/>
        </p:nvGrpSpPr>
        <p:grpSpPr>
          <a:xfrm>
            <a:off x="10109195" y="2181794"/>
            <a:ext cx="732696" cy="732696"/>
            <a:chOff x="912066" y="2231428"/>
            <a:chExt cx="732696" cy="732696"/>
          </a:xfrm>
        </p:grpSpPr>
        <p:sp>
          <p:nvSpPr>
            <p:cNvPr id="54" name="Ellipse 53">
              <a:extLst>
                <a:ext uri="{FF2B5EF4-FFF2-40B4-BE49-F238E27FC236}">
                  <a16:creationId xmlns:a16="http://schemas.microsoft.com/office/drawing/2014/main" id="{35AC21D2-4736-454E-B0ED-2EA08D0DC417}"/>
                </a:ext>
              </a:extLst>
            </p:cNvPr>
            <p:cNvSpPr/>
            <p:nvPr/>
          </p:nvSpPr>
          <p:spPr>
            <a:xfrm>
              <a:off x="1098643" y="2415021"/>
              <a:ext cx="362220" cy="362220"/>
            </a:xfrm>
            <a:prstGeom prst="ellipse">
              <a:avLst/>
            </a:prstGeom>
            <a:solidFill>
              <a:srgbClr val="0045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55" name="Ellipse 54">
              <a:extLst>
                <a:ext uri="{FF2B5EF4-FFF2-40B4-BE49-F238E27FC236}">
                  <a16:creationId xmlns:a16="http://schemas.microsoft.com/office/drawing/2014/main" id="{35B7B54E-FB64-457D-A6AF-21AF041AA321}"/>
                </a:ext>
              </a:extLst>
            </p:cNvPr>
            <p:cNvSpPr/>
            <p:nvPr/>
          </p:nvSpPr>
          <p:spPr>
            <a:xfrm>
              <a:off x="912066" y="2231428"/>
              <a:ext cx="732696" cy="732696"/>
            </a:xfrm>
            <a:prstGeom prst="ellipse">
              <a:avLst/>
            </a:prstGeom>
            <a:noFill/>
            <a:ln w="28575">
              <a:solidFill>
                <a:srgbClr val="0045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spTree>
    <p:extLst>
      <p:ext uri="{BB962C8B-B14F-4D97-AF65-F5344CB8AC3E}">
        <p14:creationId xmlns:p14="http://schemas.microsoft.com/office/powerpoint/2010/main" val="3687989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wipe(left)">
                                      <p:cBhvr>
                                        <p:cTn id="15" dur="500"/>
                                        <p:tgtEl>
                                          <p:spTgt spid="43"/>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par>
                                <p:cTn id="24" presetID="22" presetClass="entr" presetSubtype="8" fill="hold" nodeType="with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wipe(left)">
                                      <p:cBhvr>
                                        <p:cTn id="26" dur="500"/>
                                        <p:tgtEl>
                                          <p:spTgt spid="4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500"/>
                                        <p:tgtEl>
                                          <p:spTgt spid="16"/>
                                        </p:tgtEl>
                                      </p:cBhvr>
                                    </p:animEffect>
                                  </p:childTnLst>
                                </p:cTn>
                              </p:par>
                              <p:par>
                                <p:cTn id="32" presetID="22" presetClass="entr" presetSubtype="8" fill="hold" nodeType="withEffect">
                                  <p:stCondLst>
                                    <p:cond delay="0"/>
                                  </p:stCondLst>
                                  <p:childTnLst>
                                    <p:set>
                                      <p:cBhvr>
                                        <p:cTn id="33" dur="1" fill="hold">
                                          <p:stCondLst>
                                            <p:cond delay="0"/>
                                          </p:stCondLst>
                                        </p:cTn>
                                        <p:tgtEl>
                                          <p:spTgt spid="52"/>
                                        </p:tgtEl>
                                        <p:attrNameLst>
                                          <p:attrName>style.visibility</p:attrName>
                                        </p:attrNameLst>
                                      </p:cBhvr>
                                      <p:to>
                                        <p:strVal val="visible"/>
                                      </p:to>
                                    </p:set>
                                    <p:animEffect transition="in" filter="wipe(left)">
                                      <p:cBhvr>
                                        <p:cTn id="34"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07755E25-08ED-48AD-B927-D56783A86466}"/>
              </a:ext>
            </a:extLst>
          </p:cNvPr>
          <p:cNvSpPr txBox="1">
            <a:spLocks/>
          </p:cNvSpPr>
          <p:nvPr/>
        </p:nvSpPr>
        <p:spPr>
          <a:xfrm>
            <a:off x="835224" y="886340"/>
            <a:ext cx="6664626" cy="1143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0" kern="1200">
                <a:solidFill>
                  <a:schemeClr val="tx1"/>
                </a:solidFill>
                <a:latin typeface="Georgia" panose="02040502050405020303" pitchFamily="18" charset="0"/>
                <a:ea typeface="+mj-ea"/>
                <a:cs typeface="+mj-cs"/>
              </a:defRPr>
            </a:lvl1pPr>
          </a:lstStyle>
          <a:p>
            <a:r>
              <a:rPr lang="da-DK" sz="3600" b="1" dirty="0" smtClean="0"/>
              <a:t>Om hjernedøden kan indtræde </a:t>
            </a:r>
            <a:r>
              <a:rPr lang="da-DK" sz="3200" b="1" dirty="0"/>
              <a:t/>
            </a:r>
            <a:br>
              <a:rPr lang="da-DK" sz="3200" b="1" dirty="0"/>
            </a:br>
            <a:endParaRPr lang="da-DK" sz="3200" b="1" dirty="0"/>
          </a:p>
        </p:txBody>
      </p:sp>
      <p:sp>
        <p:nvSpPr>
          <p:cNvPr id="5" name="Pladsholder til indhold 2">
            <a:extLst>
              <a:ext uri="{FF2B5EF4-FFF2-40B4-BE49-F238E27FC236}">
                <a16:creationId xmlns:a16="http://schemas.microsoft.com/office/drawing/2014/main" id="{5C49135D-C3E3-4B44-B372-74AB66D299F4}"/>
              </a:ext>
            </a:extLst>
          </p:cNvPr>
          <p:cNvSpPr txBox="1">
            <a:spLocks/>
          </p:cNvSpPr>
          <p:nvPr/>
        </p:nvSpPr>
        <p:spPr>
          <a:xfrm>
            <a:off x="931488" y="3041355"/>
            <a:ext cx="2920710" cy="15092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da-DK" sz="2000" dirty="0"/>
              <a:t>Egne kolleger</a:t>
            </a:r>
          </a:p>
          <a:p>
            <a:pPr marL="457200" indent="-457200"/>
            <a:r>
              <a:rPr lang="da-DK" sz="2000" dirty="0"/>
              <a:t>Anæstesiologer</a:t>
            </a:r>
          </a:p>
          <a:p>
            <a:pPr marL="457200" indent="-457200"/>
            <a:r>
              <a:rPr lang="da-DK" sz="2000" dirty="0"/>
              <a:t>Neurokirurger</a:t>
            </a:r>
          </a:p>
          <a:p>
            <a:pPr marL="0" indent="0"/>
            <a:endParaRPr lang="da-DK" dirty="0"/>
          </a:p>
          <a:p>
            <a:pPr marL="0" indent="0"/>
            <a:endParaRPr lang="da-DK" dirty="0"/>
          </a:p>
          <a:p>
            <a:pPr marL="457200" indent="-457200"/>
            <a:endParaRPr lang="da-DK" dirty="0"/>
          </a:p>
        </p:txBody>
      </p:sp>
      <p:sp>
        <p:nvSpPr>
          <p:cNvPr id="10" name="Tekstfelt 9">
            <a:extLst>
              <a:ext uri="{FF2B5EF4-FFF2-40B4-BE49-F238E27FC236}">
                <a16:creationId xmlns:a16="http://schemas.microsoft.com/office/drawing/2014/main" id="{4D93C85E-87D5-41A3-9296-40FF2386E392}"/>
              </a:ext>
            </a:extLst>
          </p:cNvPr>
          <p:cNvSpPr txBox="1"/>
          <p:nvPr/>
        </p:nvSpPr>
        <p:spPr>
          <a:xfrm>
            <a:off x="859288" y="4732736"/>
            <a:ext cx="5978825" cy="830997"/>
          </a:xfrm>
          <a:prstGeom prst="rect">
            <a:avLst/>
          </a:prstGeom>
          <a:noFill/>
        </p:spPr>
        <p:txBody>
          <a:bodyPr wrap="square">
            <a:spAutoFit/>
          </a:bodyPr>
          <a:lstStyle/>
          <a:p>
            <a:pPr marL="0" indent="0"/>
            <a:r>
              <a:rPr lang="da-DK" sz="2400" b="1" dirty="0"/>
              <a:t>Er </a:t>
            </a:r>
            <a:r>
              <a:rPr lang="da-DK" sz="2400" b="1" dirty="0" smtClean="0"/>
              <a:t>muligheden for livsforlængende behandling ophørt?</a:t>
            </a:r>
            <a:endParaRPr lang="da-DK" sz="2000" b="1" dirty="0"/>
          </a:p>
        </p:txBody>
      </p:sp>
      <p:sp>
        <p:nvSpPr>
          <p:cNvPr id="9" name="Tekstfelt 8">
            <a:extLst>
              <a:ext uri="{FF2B5EF4-FFF2-40B4-BE49-F238E27FC236}">
                <a16:creationId xmlns:a16="http://schemas.microsoft.com/office/drawing/2014/main" id="{3E875FCD-5908-4FD3-B9EF-E5EAEBAE86AE}"/>
              </a:ext>
            </a:extLst>
          </p:cNvPr>
          <p:cNvSpPr txBox="1"/>
          <p:nvPr/>
        </p:nvSpPr>
        <p:spPr>
          <a:xfrm>
            <a:off x="859288" y="2166712"/>
            <a:ext cx="6664627" cy="523220"/>
          </a:xfrm>
          <a:prstGeom prst="rect">
            <a:avLst/>
          </a:prstGeom>
          <a:noFill/>
        </p:spPr>
        <p:txBody>
          <a:bodyPr wrap="square">
            <a:spAutoFit/>
          </a:bodyPr>
          <a:lstStyle/>
          <a:p>
            <a:r>
              <a:rPr lang="da-DK" sz="2400" b="1" dirty="0" smtClean="0"/>
              <a:t>Vurdering foregår </a:t>
            </a:r>
            <a:r>
              <a:rPr lang="da-DK" sz="2400" b="1" dirty="0"/>
              <a:t>i samarbejde med</a:t>
            </a:r>
            <a:r>
              <a:rPr lang="da-DK" sz="2800" b="1" dirty="0"/>
              <a:t>:</a:t>
            </a:r>
            <a:endParaRPr lang="da-DK" sz="2800" dirty="0"/>
          </a:p>
        </p:txBody>
      </p:sp>
      <p:sp>
        <p:nvSpPr>
          <p:cNvPr id="21" name="Pladsholder til billede 20">
            <a:extLst>
              <a:ext uri="{FF2B5EF4-FFF2-40B4-BE49-F238E27FC236}">
                <a16:creationId xmlns:a16="http://schemas.microsoft.com/office/drawing/2014/main" id="{06926573-28C8-4FCA-B5F6-0FA47AEB5E95}"/>
              </a:ext>
            </a:extLst>
          </p:cNvPr>
          <p:cNvSpPr>
            <a:spLocks noGrp="1"/>
          </p:cNvSpPr>
          <p:nvPr>
            <p:ph type="pic" sz="quarter" idx="13"/>
          </p:nvPr>
        </p:nvSpPr>
        <p:spPr/>
      </p:sp>
      <p:pic>
        <p:nvPicPr>
          <p:cNvPr id="19" name="Billede 18">
            <a:extLst>
              <a:ext uri="{FF2B5EF4-FFF2-40B4-BE49-F238E27FC236}">
                <a16:creationId xmlns:a16="http://schemas.microsoft.com/office/drawing/2014/main" id="{5CE49673-EB3C-4662-BFD7-4BA95A5F7E26}"/>
              </a:ext>
            </a:extLst>
          </p:cNvPr>
          <p:cNvPicPr>
            <a:picLocks noChangeAspect="1"/>
          </p:cNvPicPr>
          <p:nvPr/>
        </p:nvPicPr>
        <p:blipFill>
          <a:blip r:embed="rId3">
            <a:duotone>
              <a:prstClr val="black"/>
              <a:schemeClr val="accent2">
                <a:tint val="45000"/>
                <a:satMod val="400000"/>
              </a:schemeClr>
            </a:duotone>
          </a:blip>
          <a:srcRect l="15" r="15"/>
          <a:stretch/>
        </p:blipFill>
        <p:spPr>
          <a:xfrm>
            <a:off x="6678613" y="0"/>
            <a:ext cx="5527373" cy="6858000"/>
          </a:xfrm>
          <a:prstGeom prst="rect">
            <a:avLst/>
          </a:prstGeom>
        </p:spPr>
      </p:pic>
    </p:spTree>
    <p:extLst>
      <p:ext uri="{BB962C8B-B14F-4D97-AF65-F5344CB8AC3E}">
        <p14:creationId xmlns:p14="http://schemas.microsoft.com/office/powerpoint/2010/main" val="27156731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Er patienten egnet som mulig donor</a:t>
            </a:r>
            <a:endParaRPr lang="da-DK" dirty="0"/>
          </a:p>
        </p:txBody>
      </p:sp>
      <p:sp>
        <p:nvSpPr>
          <p:cNvPr id="3" name="Pladsholder til tekst 2"/>
          <p:cNvSpPr>
            <a:spLocks noGrp="1"/>
          </p:cNvSpPr>
          <p:nvPr>
            <p:ph type="body" sz="quarter" idx="15"/>
          </p:nvPr>
        </p:nvSpPr>
        <p:spPr>
          <a:xfrm>
            <a:off x="839788" y="2558742"/>
            <a:ext cx="4626734" cy="3311833"/>
          </a:xfrm>
        </p:spPr>
        <p:txBody>
          <a:bodyPr/>
          <a:lstStyle/>
          <a:p>
            <a:r>
              <a:rPr lang="da-DK" dirty="0" smtClean="0"/>
              <a:t>I vurderingen af dette anvendes punkt 1-3 i National Guideline. </a:t>
            </a:r>
          </a:p>
          <a:p>
            <a:pPr marL="0" indent="0">
              <a:buNone/>
            </a:pPr>
            <a:endParaRPr lang="da-DK" dirty="0" smtClean="0"/>
          </a:p>
          <a:p>
            <a:r>
              <a:rPr lang="da-DK" dirty="0" smtClean="0"/>
              <a:t>Følg Best Practice for at opnå kvalitet i et hvert forløb.</a:t>
            </a:r>
          </a:p>
          <a:p>
            <a:pPr marL="0" indent="0">
              <a:buNone/>
            </a:pPr>
            <a:endParaRPr lang="da-DK" dirty="0" smtClean="0"/>
          </a:p>
          <a:p>
            <a:r>
              <a:rPr lang="da-DK" dirty="0" smtClean="0"/>
              <a:t>Best Practice findes i Håndbog</a:t>
            </a:r>
          </a:p>
          <a:p>
            <a:pPr marL="0" indent="0">
              <a:buNone/>
            </a:pPr>
            <a:r>
              <a:rPr lang="da-DK" sz="1600" dirty="0"/>
              <a:t>https://ipaper.ipapercms.dk/RM/DanskCenterforOrgandonation/BestPractice/Handbogiimplementeringafbestpractice2018/?page=2</a:t>
            </a:r>
            <a:endParaRPr lang="da-DK" sz="1600" dirty="0" smtClean="0"/>
          </a:p>
          <a:p>
            <a:pPr marL="0" indent="0">
              <a:buNone/>
            </a:pPr>
            <a:endParaRPr lang="da-DK" dirty="0"/>
          </a:p>
        </p:txBody>
      </p:sp>
    </p:spTree>
    <p:extLst>
      <p:ext uri="{BB962C8B-B14F-4D97-AF65-F5344CB8AC3E}">
        <p14:creationId xmlns:p14="http://schemas.microsoft.com/office/powerpoint/2010/main" val="38389465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BD584255-595E-47F4-9231-5F817371CF9F}"/>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8430768" y="1933956"/>
            <a:ext cx="4572000" cy="3429000"/>
          </a:xfrm>
          <a:prstGeom prst="rect">
            <a:avLst/>
          </a:prstGeom>
        </p:spPr>
      </p:pic>
      <p:sp>
        <p:nvSpPr>
          <p:cNvPr id="7" name="Pladsholder til indhold 2">
            <a:extLst>
              <a:ext uri="{FF2B5EF4-FFF2-40B4-BE49-F238E27FC236}">
                <a16:creationId xmlns:a16="http://schemas.microsoft.com/office/drawing/2014/main" id="{CDFEB36B-5AAA-4F53-8495-78265F86E5CF}"/>
              </a:ext>
            </a:extLst>
          </p:cNvPr>
          <p:cNvSpPr txBox="1">
            <a:spLocks/>
          </p:cNvSpPr>
          <p:nvPr/>
        </p:nvSpPr>
        <p:spPr>
          <a:xfrm>
            <a:off x="840341" y="2794482"/>
            <a:ext cx="5353187" cy="38164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sz="2200" dirty="0" smtClean="0"/>
              <a:t>Hjertestops patient</a:t>
            </a:r>
            <a:endParaRPr lang="da-DK" sz="2200" dirty="0"/>
          </a:p>
          <a:p>
            <a:r>
              <a:rPr lang="da-DK" sz="2200" dirty="0"/>
              <a:t>Intensivbehandlet i 72 t. </a:t>
            </a:r>
          </a:p>
          <a:p>
            <a:r>
              <a:rPr lang="da-DK" sz="2200" dirty="0" err="1"/>
              <a:t>Usederet</a:t>
            </a:r>
            <a:endParaRPr lang="da-DK" sz="2200" dirty="0"/>
          </a:p>
          <a:p>
            <a:r>
              <a:rPr lang="da-DK" sz="2200" dirty="0"/>
              <a:t>Ingen opvågning</a:t>
            </a:r>
          </a:p>
          <a:p>
            <a:r>
              <a:rPr lang="da-DK" sz="2200" dirty="0"/>
              <a:t>Lysstive pupiller</a:t>
            </a:r>
          </a:p>
          <a:p>
            <a:r>
              <a:rPr lang="da-DK" sz="2200" dirty="0"/>
              <a:t>Ingen hoste på sugning</a:t>
            </a:r>
          </a:p>
          <a:p>
            <a:endParaRPr lang="da-DK" sz="2400" dirty="0"/>
          </a:p>
        </p:txBody>
      </p:sp>
      <p:sp>
        <p:nvSpPr>
          <p:cNvPr id="8" name="Titel 1">
            <a:extLst>
              <a:ext uri="{FF2B5EF4-FFF2-40B4-BE49-F238E27FC236}">
                <a16:creationId xmlns:a16="http://schemas.microsoft.com/office/drawing/2014/main" id="{EA2710EA-9C42-4657-8389-F736437ED5FE}"/>
              </a:ext>
            </a:extLst>
          </p:cNvPr>
          <p:cNvSpPr>
            <a:spLocks noGrp="1"/>
          </p:cNvSpPr>
          <p:nvPr>
            <p:ph type="title" idx="4294967295"/>
          </p:nvPr>
        </p:nvSpPr>
        <p:spPr>
          <a:xfrm>
            <a:off x="1078880" y="592777"/>
            <a:ext cx="9171564" cy="1204912"/>
          </a:xfrm>
        </p:spPr>
        <p:txBody>
          <a:bodyPr>
            <a:normAutofit/>
          </a:bodyPr>
          <a:lstStyle/>
          <a:p>
            <a:pPr algn="ctr"/>
            <a:r>
              <a:rPr lang="da-DK" sz="3200" b="1" dirty="0"/>
              <a:t>Eksempel fra </a:t>
            </a:r>
            <a:r>
              <a:rPr lang="da-DK" sz="3200" b="1" dirty="0" smtClean="0"/>
              <a:t>intensivafdeling med en potentiel donor</a:t>
            </a:r>
            <a:endParaRPr lang="da-DK" sz="3200" b="1" dirty="0"/>
          </a:p>
        </p:txBody>
      </p:sp>
      <p:sp>
        <p:nvSpPr>
          <p:cNvPr id="2" name="Tekstfelt 1"/>
          <p:cNvSpPr txBox="1"/>
          <p:nvPr/>
        </p:nvSpPr>
        <p:spPr>
          <a:xfrm>
            <a:off x="5293894" y="2794482"/>
            <a:ext cx="6255375" cy="3754874"/>
          </a:xfrm>
          <a:prstGeom prst="rect">
            <a:avLst/>
          </a:prstGeom>
          <a:noFill/>
        </p:spPr>
        <p:txBody>
          <a:bodyPr wrap="square" rtlCol="0">
            <a:spAutoFit/>
          </a:bodyPr>
          <a:lstStyle/>
          <a:p>
            <a:r>
              <a:rPr lang="da-DK" sz="2200" dirty="0"/>
              <a:t>Det er ikke kun på neurointensive afsnit </a:t>
            </a:r>
            <a:r>
              <a:rPr lang="da-DK" sz="2200" dirty="0" smtClean="0"/>
              <a:t>potentielle donorer er indlagte.</a:t>
            </a:r>
          </a:p>
          <a:p>
            <a:r>
              <a:rPr lang="da-DK" sz="2200" dirty="0" smtClean="0"/>
              <a:t>Det </a:t>
            </a:r>
            <a:r>
              <a:rPr lang="da-DK" sz="2200" dirty="0"/>
              <a:t>kan også være fra almen intensiv hvor </a:t>
            </a:r>
            <a:r>
              <a:rPr lang="da-DK" sz="2200" dirty="0" smtClean="0"/>
              <a:t>patienter</a:t>
            </a:r>
          </a:p>
          <a:p>
            <a:r>
              <a:rPr lang="da-DK" sz="2200" dirty="0" smtClean="0"/>
              <a:t>efter </a:t>
            </a:r>
            <a:r>
              <a:rPr lang="da-DK" sz="2200" dirty="0"/>
              <a:t>hjertestop behandles eller andre kritiske sygdomme. </a:t>
            </a:r>
            <a:endParaRPr lang="da-DK" sz="2200" dirty="0" smtClean="0"/>
          </a:p>
          <a:p>
            <a:r>
              <a:rPr lang="da-DK" sz="2200" dirty="0" smtClean="0"/>
              <a:t>I </a:t>
            </a:r>
            <a:r>
              <a:rPr lang="da-DK" sz="2200" dirty="0"/>
              <a:t>tilfælde af hvor hjernen har lidt store iskæmiske skader </a:t>
            </a:r>
            <a:r>
              <a:rPr lang="da-DK" sz="2200" dirty="0" smtClean="0"/>
              <a:t>kan</a:t>
            </a:r>
          </a:p>
          <a:p>
            <a:r>
              <a:rPr lang="da-DK" sz="2200" dirty="0" smtClean="0"/>
              <a:t>der </a:t>
            </a:r>
            <a:r>
              <a:rPr lang="da-DK" sz="2200" dirty="0"/>
              <a:t>opstå global ødem som kan </a:t>
            </a:r>
            <a:r>
              <a:rPr lang="da-DK" sz="2200" dirty="0" smtClean="0"/>
              <a:t>medfører </a:t>
            </a:r>
          </a:p>
          <a:p>
            <a:r>
              <a:rPr lang="da-DK" sz="2200" dirty="0" smtClean="0"/>
              <a:t>malignt </a:t>
            </a:r>
            <a:r>
              <a:rPr lang="da-DK" sz="2200" dirty="0"/>
              <a:t>forhøjet </a:t>
            </a:r>
            <a:r>
              <a:rPr lang="da-DK" sz="2200" dirty="0" smtClean="0"/>
              <a:t>intrakranielt </a:t>
            </a:r>
            <a:r>
              <a:rPr lang="da-DK" sz="2200" dirty="0"/>
              <a:t>tryk. </a:t>
            </a:r>
          </a:p>
          <a:p>
            <a:endParaRPr lang="da-DK" dirty="0"/>
          </a:p>
        </p:txBody>
      </p:sp>
    </p:spTree>
    <p:extLst>
      <p:ext uri="{BB962C8B-B14F-4D97-AF65-F5344CB8AC3E}">
        <p14:creationId xmlns:p14="http://schemas.microsoft.com/office/powerpoint/2010/main" val="1879161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indhold 2">
            <a:extLst>
              <a:ext uri="{FF2B5EF4-FFF2-40B4-BE49-F238E27FC236}">
                <a16:creationId xmlns:a16="http://schemas.microsoft.com/office/drawing/2014/main" id="{62C0DE57-E23F-44B4-88FC-35F66F9A7B9B}"/>
              </a:ext>
            </a:extLst>
          </p:cNvPr>
          <p:cNvSpPr txBox="1">
            <a:spLocks/>
          </p:cNvSpPr>
          <p:nvPr/>
        </p:nvSpPr>
        <p:spPr>
          <a:xfrm>
            <a:off x="10040239" y="4183424"/>
            <a:ext cx="4594806"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pPr>
            <a:endParaRPr lang="da-DK" dirty="0">
              <a:solidFill>
                <a:srgbClr val="004567"/>
              </a:solidFill>
              <a:latin typeface="Arial" panose="020B0604020202020204" pitchFamily="34" charset="0"/>
              <a:cs typeface="Arial" panose="020B0604020202020204" pitchFamily="34" charset="0"/>
            </a:endParaRPr>
          </a:p>
          <a:p>
            <a:pPr marL="457200" lvl="1" indent="0">
              <a:lnSpc>
                <a:spcPct val="100000"/>
              </a:lnSpc>
              <a:buNone/>
            </a:pPr>
            <a:endParaRPr lang="da-DK" dirty="0">
              <a:solidFill>
                <a:srgbClr val="004567"/>
              </a:solidFill>
              <a:latin typeface="Arial" panose="020B0604020202020204" pitchFamily="34" charset="0"/>
              <a:cs typeface="Arial" panose="020B0604020202020204" pitchFamily="34" charset="0"/>
            </a:endParaRPr>
          </a:p>
          <a:p>
            <a:pPr lvl="1">
              <a:lnSpc>
                <a:spcPct val="100000"/>
              </a:lnSpc>
            </a:pPr>
            <a:endParaRPr lang="da-DK" dirty="0">
              <a:solidFill>
                <a:srgbClr val="004567"/>
              </a:solidFill>
              <a:latin typeface="Arial" panose="020B0604020202020204" pitchFamily="34" charset="0"/>
              <a:cs typeface="Arial" panose="020B0604020202020204" pitchFamily="34" charset="0"/>
            </a:endParaRPr>
          </a:p>
          <a:p>
            <a:pPr marL="457200" lvl="1" indent="0">
              <a:lnSpc>
                <a:spcPct val="100000"/>
              </a:lnSpc>
              <a:buNone/>
            </a:pPr>
            <a:endParaRPr lang="da-DK" dirty="0">
              <a:solidFill>
                <a:srgbClr val="004567"/>
              </a:solidFill>
              <a:latin typeface="Arial" panose="020B0604020202020204" pitchFamily="34" charset="0"/>
              <a:cs typeface="Arial" panose="020B0604020202020204" pitchFamily="34" charset="0"/>
            </a:endParaRPr>
          </a:p>
          <a:p>
            <a:pPr lvl="2">
              <a:lnSpc>
                <a:spcPct val="80000"/>
              </a:lnSpc>
            </a:pPr>
            <a:endParaRPr lang="da-DK" dirty="0"/>
          </a:p>
        </p:txBody>
      </p:sp>
      <p:grpSp>
        <p:nvGrpSpPr>
          <p:cNvPr id="8" name="Gruppe 7">
            <a:extLst>
              <a:ext uri="{FF2B5EF4-FFF2-40B4-BE49-F238E27FC236}">
                <a16:creationId xmlns:a16="http://schemas.microsoft.com/office/drawing/2014/main" id="{1736D1D3-CC97-48AC-AD41-D5721359D372}"/>
              </a:ext>
            </a:extLst>
          </p:cNvPr>
          <p:cNvGrpSpPr/>
          <p:nvPr/>
        </p:nvGrpSpPr>
        <p:grpSpPr>
          <a:xfrm>
            <a:off x="7779555" y="2024295"/>
            <a:ext cx="3710165" cy="4319503"/>
            <a:chOff x="7759387" y="1874304"/>
            <a:chExt cx="3710165" cy="4319503"/>
          </a:xfrm>
        </p:grpSpPr>
        <p:sp>
          <p:nvSpPr>
            <p:cNvPr id="35" name="Tekstfelt 34">
              <a:extLst>
                <a:ext uri="{FF2B5EF4-FFF2-40B4-BE49-F238E27FC236}">
                  <a16:creationId xmlns:a16="http://schemas.microsoft.com/office/drawing/2014/main" id="{984DFEBC-B262-4A2F-92F8-4648E3EF8097}"/>
                </a:ext>
              </a:extLst>
            </p:cNvPr>
            <p:cNvSpPr txBox="1"/>
            <p:nvPr/>
          </p:nvSpPr>
          <p:spPr>
            <a:xfrm>
              <a:off x="7759387" y="3910105"/>
              <a:ext cx="3710165" cy="2283702"/>
            </a:xfrm>
            <a:prstGeom prst="rect">
              <a:avLst/>
            </a:prstGeom>
            <a:noFill/>
          </p:spPr>
          <p:txBody>
            <a:bodyPr wrap="square">
              <a:spAutoFit/>
            </a:bodyPr>
            <a:lstStyle/>
            <a:p>
              <a:pPr marL="57150" indent="0">
                <a:lnSpc>
                  <a:spcPct val="100000"/>
                </a:lnSpc>
              </a:pPr>
              <a:endParaRPr lang="da-DK" sz="2000" dirty="0">
                <a:solidFill>
                  <a:schemeClr val="bg1"/>
                </a:solidFill>
                <a:latin typeface="Arial" panose="020B0604020202020204" pitchFamily="34" charset="0"/>
                <a:cs typeface="Arial" panose="020B0604020202020204" pitchFamily="34" charset="0"/>
              </a:endParaRPr>
            </a:p>
            <a:p>
              <a:pPr marL="457200" lvl="1" indent="0">
                <a:lnSpc>
                  <a:spcPct val="100000"/>
                </a:lnSpc>
                <a:buNone/>
              </a:pPr>
              <a:r>
                <a:rPr lang="da-DK" sz="2200" dirty="0">
                  <a:solidFill>
                    <a:srgbClr val="004567"/>
                  </a:solidFill>
                  <a:latin typeface="Arial" panose="020B0604020202020204" pitchFamily="34" charset="0"/>
                  <a:cs typeface="Arial" panose="020B0604020202020204" pitchFamily="34" charset="0"/>
                </a:rPr>
                <a:t>Ønsker de pårørende </a:t>
              </a:r>
            </a:p>
            <a:p>
              <a:pPr marL="457200" lvl="1" indent="0">
                <a:lnSpc>
                  <a:spcPct val="100000"/>
                </a:lnSpc>
                <a:buNone/>
              </a:pPr>
              <a:r>
                <a:rPr lang="da-DK" sz="2200" dirty="0">
                  <a:solidFill>
                    <a:srgbClr val="004567"/>
                  </a:solidFill>
                  <a:latin typeface="Arial" panose="020B0604020202020204" pitchFamily="34" charset="0"/>
                  <a:cs typeface="Arial" panose="020B0604020202020204" pitchFamily="34" charset="0"/>
                </a:rPr>
                <a:t>at patienten skal være donor?</a:t>
              </a:r>
            </a:p>
            <a:p>
              <a:pPr marL="914400" lvl="2" indent="0">
                <a:lnSpc>
                  <a:spcPct val="80000"/>
                </a:lnSpc>
                <a:buNone/>
              </a:pPr>
              <a:endParaRPr lang="da-DK" sz="2800" dirty="0">
                <a:solidFill>
                  <a:schemeClr val="bg1"/>
                </a:solidFill>
              </a:endParaRPr>
            </a:p>
            <a:p>
              <a:pPr marL="914400" lvl="2" indent="0">
                <a:lnSpc>
                  <a:spcPct val="80000"/>
                </a:lnSpc>
                <a:buNone/>
              </a:pPr>
              <a:endParaRPr lang="da-DK" sz="2000" dirty="0">
                <a:solidFill>
                  <a:schemeClr val="bg1"/>
                </a:solidFill>
              </a:endParaRPr>
            </a:p>
            <a:p>
              <a:pPr lvl="1">
                <a:lnSpc>
                  <a:spcPct val="100000"/>
                </a:lnSpc>
              </a:pPr>
              <a:endParaRPr lang="da-DK" dirty="0">
                <a:solidFill>
                  <a:schemeClr val="bg1"/>
                </a:solidFill>
                <a:latin typeface="Arial" panose="020B0604020202020204" pitchFamily="34" charset="0"/>
                <a:cs typeface="Arial" panose="020B0604020202020204" pitchFamily="34" charset="0"/>
              </a:endParaRPr>
            </a:p>
          </p:txBody>
        </p:sp>
        <p:grpSp>
          <p:nvGrpSpPr>
            <p:cNvPr id="4" name="Gruppe 3">
              <a:extLst>
                <a:ext uri="{FF2B5EF4-FFF2-40B4-BE49-F238E27FC236}">
                  <a16:creationId xmlns:a16="http://schemas.microsoft.com/office/drawing/2014/main" id="{5A64260C-9CF8-487A-BCFF-228047845F6F}"/>
                </a:ext>
              </a:extLst>
            </p:cNvPr>
            <p:cNvGrpSpPr/>
            <p:nvPr/>
          </p:nvGrpSpPr>
          <p:grpSpPr>
            <a:xfrm>
              <a:off x="8575251" y="1874304"/>
              <a:ext cx="1949824" cy="1949824"/>
              <a:chOff x="8575251" y="1874304"/>
              <a:chExt cx="1949824" cy="1949824"/>
            </a:xfrm>
          </p:grpSpPr>
          <p:sp>
            <p:nvSpPr>
              <p:cNvPr id="21" name="Ellipse 20">
                <a:extLst>
                  <a:ext uri="{FF2B5EF4-FFF2-40B4-BE49-F238E27FC236}">
                    <a16:creationId xmlns:a16="http://schemas.microsoft.com/office/drawing/2014/main" id="{6D46950A-FE4B-412D-86D8-A82EBF308B43}"/>
                  </a:ext>
                </a:extLst>
              </p:cNvPr>
              <p:cNvSpPr/>
              <p:nvPr/>
            </p:nvSpPr>
            <p:spPr>
              <a:xfrm>
                <a:off x="8575251" y="1874304"/>
                <a:ext cx="1949824" cy="1949824"/>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8" name="Grafik 17">
                <a:extLst>
                  <a:ext uri="{FF2B5EF4-FFF2-40B4-BE49-F238E27FC236}">
                    <a16:creationId xmlns:a16="http://schemas.microsoft.com/office/drawing/2014/main" id="{09DE1D1C-2B13-4A49-812A-7F3C82D806CB}"/>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9181538" y="2404440"/>
                <a:ext cx="737250" cy="830376"/>
              </a:xfrm>
              <a:prstGeom prst="rect">
                <a:avLst/>
              </a:prstGeom>
            </p:spPr>
          </p:pic>
        </p:grpSp>
      </p:grpSp>
      <p:grpSp>
        <p:nvGrpSpPr>
          <p:cNvPr id="6" name="Gruppe 5">
            <a:extLst>
              <a:ext uri="{FF2B5EF4-FFF2-40B4-BE49-F238E27FC236}">
                <a16:creationId xmlns:a16="http://schemas.microsoft.com/office/drawing/2014/main" id="{15AFFDB5-CBA8-496F-8F53-19393FDE4776}"/>
              </a:ext>
            </a:extLst>
          </p:cNvPr>
          <p:cNvGrpSpPr/>
          <p:nvPr/>
        </p:nvGrpSpPr>
        <p:grpSpPr>
          <a:xfrm>
            <a:off x="970302" y="2024295"/>
            <a:ext cx="3840237" cy="3107404"/>
            <a:chOff x="948836" y="1867881"/>
            <a:chExt cx="3840237" cy="3107403"/>
          </a:xfrm>
        </p:grpSpPr>
        <p:sp>
          <p:nvSpPr>
            <p:cNvPr id="26" name="Tekstfelt 25">
              <a:extLst>
                <a:ext uri="{FF2B5EF4-FFF2-40B4-BE49-F238E27FC236}">
                  <a16:creationId xmlns:a16="http://schemas.microsoft.com/office/drawing/2014/main" id="{34D516A0-6907-4E1F-8EDB-3F464C7C0C34}"/>
                </a:ext>
              </a:extLst>
            </p:cNvPr>
            <p:cNvSpPr txBox="1"/>
            <p:nvPr/>
          </p:nvSpPr>
          <p:spPr>
            <a:xfrm>
              <a:off x="948836" y="3836511"/>
              <a:ext cx="3840237" cy="1138773"/>
            </a:xfrm>
            <a:prstGeom prst="rect">
              <a:avLst/>
            </a:prstGeom>
            <a:noFill/>
          </p:spPr>
          <p:txBody>
            <a:bodyPr wrap="square">
              <a:spAutoFit/>
            </a:bodyPr>
            <a:lstStyle/>
            <a:p>
              <a:pPr marL="57150" indent="0">
                <a:lnSpc>
                  <a:spcPct val="100000"/>
                </a:lnSpc>
              </a:pPr>
              <a:endParaRPr lang="da-DK" sz="2400" dirty="0">
                <a:solidFill>
                  <a:srgbClr val="004567"/>
                </a:solidFill>
                <a:latin typeface="Arial" panose="020B0604020202020204" pitchFamily="34" charset="0"/>
                <a:cs typeface="Arial" panose="020B0604020202020204" pitchFamily="34" charset="0"/>
              </a:endParaRPr>
            </a:p>
            <a:p>
              <a:pPr lvl="1">
                <a:lnSpc>
                  <a:spcPct val="100000"/>
                </a:lnSpc>
              </a:pPr>
              <a:r>
                <a:rPr lang="da-DK" sz="2200" dirty="0">
                  <a:solidFill>
                    <a:srgbClr val="004567"/>
                  </a:solidFill>
                  <a:latin typeface="Arial" panose="020B0604020202020204" pitchFamily="34" charset="0"/>
                  <a:cs typeface="Arial" panose="020B0604020202020204" pitchFamily="34" charset="0"/>
                </a:rPr>
                <a:t>Er organerne egnet </a:t>
              </a:r>
            </a:p>
            <a:p>
              <a:pPr lvl="1">
                <a:lnSpc>
                  <a:spcPct val="100000"/>
                </a:lnSpc>
              </a:pPr>
              <a:r>
                <a:rPr lang="da-DK" sz="2200" dirty="0">
                  <a:solidFill>
                    <a:srgbClr val="004567"/>
                  </a:solidFill>
                  <a:latin typeface="Arial" panose="020B0604020202020204" pitchFamily="34" charset="0"/>
                  <a:cs typeface="Arial" panose="020B0604020202020204" pitchFamily="34" charset="0"/>
                </a:rPr>
                <a:t>til transplantation?</a:t>
              </a:r>
            </a:p>
          </p:txBody>
        </p:sp>
        <p:grpSp>
          <p:nvGrpSpPr>
            <p:cNvPr id="2" name="Gruppe 1">
              <a:extLst>
                <a:ext uri="{FF2B5EF4-FFF2-40B4-BE49-F238E27FC236}">
                  <a16:creationId xmlns:a16="http://schemas.microsoft.com/office/drawing/2014/main" id="{73D08E26-4CFC-4C0B-889C-F851CE8FB7F3}"/>
                </a:ext>
              </a:extLst>
            </p:cNvPr>
            <p:cNvGrpSpPr/>
            <p:nvPr/>
          </p:nvGrpSpPr>
          <p:grpSpPr>
            <a:xfrm>
              <a:off x="1610269" y="1867881"/>
              <a:ext cx="1949824" cy="1949824"/>
              <a:chOff x="1610269" y="1867881"/>
              <a:chExt cx="1949824" cy="1949824"/>
            </a:xfrm>
          </p:grpSpPr>
          <p:sp>
            <p:nvSpPr>
              <p:cNvPr id="22" name="Ellipse 21">
                <a:extLst>
                  <a:ext uri="{FF2B5EF4-FFF2-40B4-BE49-F238E27FC236}">
                    <a16:creationId xmlns:a16="http://schemas.microsoft.com/office/drawing/2014/main" id="{5897911F-B1E3-469E-A030-05418CA54B5B}"/>
                  </a:ext>
                </a:extLst>
              </p:cNvPr>
              <p:cNvSpPr/>
              <p:nvPr/>
            </p:nvSpPr>
            <p:spPr>
              <a:xfrm>
                <a:off x="1610269" y="1867881"/>
                <a:ext cx="1949824" cy="1949824"/>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23" name="Grafik 22">
                <a:extLst>
                  <a:ext uri="{FF2B5EF4-FFF2-40B4-BE49-F238E27FC236}">
                    <a16:creationId xmlns:a16="http://schemas.microsoft.com/office/drawing/2014/main" id="{0BFBFC7B-ECD7-4678-92C4-24C8FCBB4570}"/>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786947" y="2586411"/>
                <a:ext cx="1614423" cy="594266"/>
              </a:xfrm>
              <a:prstGeom prst="rect">
                <a:avLst/>
              </a:prstGeom>
            </p:spPr>
          </p:pic>
        </p:grpSp>
      </p:grpSp>
      <p:sp>
        <p:nvSpPr>
          <p:cNvPr id="24" name="Titel 1">
            <a:extLst>
              <a:ext uri="{FF2B5EF4-FFF2-40B4-BE49-F238E27FC236}">
                <a16:creationId xmlns:a16="http://schemas.microsoft.com/office/drawing/2014/main" id="{EA81E837-13CF-447D-AD7F-D5FED459921F}"/>
              </a:ext>
            </a:extLst>
          </p:cNvPr>
          <p:cNvSpPr txBox="1">
            <a:spLocks/>
          </p:cNvSpPr>
          <p:nvPr/>
        </p:nvSpPr>
        <p:spPr>
          <a:xfrm>
            <a:off x="3422836" y="166869"/>
            <a:ext cx="556067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0" kern="1200">
                <a:solidFill>
                  <a:schemeClr val="tx1"/>
                </a:solidFill>
                <a:latin typeface="Georgia" panose="02040502050405020303" pitchFamily="18" charset="0"/>
                <a:ea typeface="+mj-ea"/>
                <a:cs typeface="+mj-cs"/>
              </a:defRPr>
            </a:lvl1pPr>
          </a:lstStyle>
          <a:p>
            <a:pPr algn="ctr"/>
            <a:r>
              <a:rPr lang="da-DK" sz="3600" b="1" dirty="0"/>
              <a:t>Donordetektion</a:t>
            </a:r>
            <a:endParaRPr lang="da-DK" sz="3600" b="1" dirty="0">
              <a:solidFill>
                <a:srgbClr val="004567"/>
              </a:solidFill>
            </a:endParaRPr>
          </a:p>
        </p:txBody>
      </p:sp>
      <p:grpSp>
        <p:nvGrpSpPr>
          <p:cNvPr id="16" name="Gruppe 15">
            <a:extLst>
              <a:ext uri="{FF2B5EF4-FFF2-40B4-BE49-F238E27FC236}">
                <a16:creationId xmlns:a16="http://schemas.microsoft.com/office/drawing/2014/main" id="{703A89C2-C874-4301-A442-F0E847D0A53B}"/>
              </a:ext>
            </a:extLst>
          </p:cNvPr>
          <p:cNvGrpSpPr/>
          <p:nvPr/>
        </p:nvGrpSpPr>
        <p:grpSpPr>
          <a:xfrm>
            <a:off x="4598186" y="1981793"/>
            <a:ext cx="3071404" cy="3432520"/>
            <a:chOff x="4609584" y="1981793"/>
            <a:chExt cx="3071404" cy="3432520"/>
          </a:xfrm>
        </p:grpSpPr>
        <p:grpSp>
          <p:nvGrpSpPr>
            <p:cNvPr id="7" name="Gruppe 6">
              <a:extLst>
                <a:ext uri="{FF2B5EF4-FFF2-40B4-BE49-F238E27FC236}">
                  <a16:creationId xmlns:a16="http://schemas.microsoft.com/office/drawing/2014/main" id="{57982BFC-B2C4-41CC-B520-FB3EBAC36000}"/>
                </a:ext>
              </a:extLst>
            </p:cNvPr>
            <p:cNvGrpSpPr/>
            <p:nvPr/>
          </p:nvGrpSpPr>
          <p:grpSpPr>
            <a:xfrm>
              <a:off x="4609584" y="1981793"/>
              <a:ext cx="3071404" cy="3432520"/>
              <a:chOff x="4522570" y="1867881"/>
              <a:chExt cx="3071404" cy="3432520"/>
            </a:xfrm>
          </p:grpSpPr>
          <p:sp>
            <p:nvSpPr>
              <p:cNvPr id="32" name="Tekstfelt 31">
                <a:extLst>
                  <a:ext uri="{FF2B5EF4-FFF2-40B4-BE49-F238E27FC236}">
                    <a16:creationId xmlns:a16="http://schemas.microsoft.com/office/drawing/2014/main" id="{37CB93BB-6CB1-4657-A7E9-5584761D4D71}"/>
                  </a:ext>
                </a:extLst>
              </p:cNvPr>
              <p:cNvSpPr txBox="1"/>
              <p:nvPr/>
            </p:nvSpPr>
            <p:spPr>
              <a:xfrm>
                <a:off x="4522570" y="3946184"/>
                <a:ext cx="3071404" cy="1354217"/>
              </a:xfrm>
              <a:prstGeom prst="rect">
                <a:avLst/>
              </a:prstGeom>
              <a:noFill/>
            </p:spPr>
            <p:txBody>
              <a:bodyPr wrap="square">
                <a:spAutoFit/>
              </a:bodyPr>
              <a:lstStyle/>
              <a:p>
                <a:pPr marL="57150" indent="0">
                  <a:lnSpc>
                    <a:spcPct val="100000"/>
                  </a:lnSpc>
                </a:pPr>
                <a:endParaRPr lang="da-DK" sz="2000" dirty="0">
                  <a:solidFill>
                    <a:srgbClr val="004567"/>
                  </a:solidFill>
                  <a:latin typeface="Arial" panose="020B0604020202020204" pitchFamily="34" charset="0"/>
                  <a:cs typeface="Arial" panose="020B0604020202020204" pitchFamily="34" charset="0"/>
                </a:endParaRPr>
              </a:p>
              <a:p>
                <a:pPr lvl="1"/>
                <a:r>
                  <a:rPr lang="da-DK" sz="2200" dirty="0" smtClean="0">
                    <a:solidFill>
                      <a:srgbClr val="004567"/>
                    </a:solidFill>
                    <a:latin typeface="Arial" panose="020B0604020202020204" pitchFamily="34" charset="0"/>
                    <a:cs typeface="Arial" panose="020B0604020202020204" pitchFamily="34" charset="0"/>
                  </a:rPr>
                  <a:t>Ønsker patienten </a:t>
                </a:r>
              </a:p>
              <a:p>
                <a:pPr lvl="1"/>
                <a:r>
                  <a:rPr lang="da-DK" sz="2200" dirty="0" smtClean="0">
                    <a:solidFill>
                      <a:srgbClr val="004567"/>
                    </a:solidFill>
                    <a:latin typeface="Arial" panose="020B0604020202020204" pitchFamily="34" charset="0"/>
                    <a:cs typeface="Arial" panose="020B0604020202020204" pitchFamily="34" charset="0"/>
                  </a:rPr>
                  <a:t>at være donor?</a:t>
                </a:r>
              </a:p>
              <a:p>
                <a:pPr lvl="1">
                  <a:lnSpc>
                    <a:spcPct val="100000"/>
                  </a:lnSpc>
                </a:pPr>
                <a:endParaRPr lang="da-DK" dirty="0">
                  <a:solidFill>
                    <a:schemeClr val="bg1"/>
                  </a:solidFill>
                  <a:latin typeface="Arial" panose="020B0604020202020204" pitchFamily="34" charset="0"/>
                  <a:cs typeface="Arial" panose="020B0604020202020204" pitchFamily="34" charset="0"/>
                </a:endParaRPr>
              </a:p>
            </p:txBody>
          </p:sp>
          <p:sp>
            <p:nvSpPr>
              <p:cNvPr id="17" name="Ellipse 16">
                <a:extLst>
                  <a:ext uri="{FF2B5EF4-FFF2-40B4-BE49-F238E27FC236}">
                    <a16:creationId xmlns:a16="http://schemas.microsoft.com/office/drawing/2014/main" id="{7D97725A-F7A6-4D29-AA5B-DA1094634E7B}"/>
                  </a:ext>
                </a:extLst>
              </p:cNvPr>
              <p:cNvSpPr/>
              <p:nvPr/>
            </p:nvSpPr>
            <p:spPr>
              <a:xfrm>
                <a:off x="5020047" y="1867881"/>
                <a:ext cx="1949824" cy="1949824"/>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grpSp>
          <p:nvGrpSpPr>
            <p:cNvPr id="15" name="Gruppe 14">
              <a:extLst>
                <a:ext uri="{FF2B5EF4-FFF2-40B4-BE49-F238E27FC236}">
                  <a16:creationId xmlns:a16="http://schemas.microsoft.com/office/drawing/2014/main" id="{6FFAAC57-9945-4A14-84A9-25C6B712BE91}"/>
                </a:ext>
              </a:extLst>
            </p:cNvPr>
            <p:cNvGrpSpPr/>
            <p:nvPr/>
          </p:nvGrpSpPr>
          <p:grpSpPr>
            <a:xfrm>
              <a:off x="5632924" y="2617773"/>
              <a:ext cx="1252180" cy="762867"/>
              <a:chOff x="5581508" y="2617773"/>
              <a:chExt cx="1252180" cy="762867"/>
            </a:xfrm>
          </p:grpSpPr>
          <p:pic>
            <p:nvPicPr>
              <p:cNvPr id="13" name="Grafik 12">
                <a:extLst>
                  <a:ext uri="{FF2B5EF4-FFF2-40B4-BE49-F238E27FC236}">
                    <a16:creationId xmlns:a16="http://schemas.microsoft.com/office/drawing/2014/main" id="{14DC14C5-207A-4B01-98E7-96A8195254BC}"/>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5581508" y="2617773"/>
                <a:ext cx="1028983" cy="762867"/>
              </a:xfrm>
              <a:prstGeom prst="rect">
                <a:avLst/>
              </a:prstGeom>
            </p:spPr>
          </p:pic>
          <p:sp>
            <p:nvSpPr>
              <p:cNvPr id="14" name="Tekstfelt 13">
                <a:extLst>
                  <a:ext uri="{FF2B5EF4-FFF2-40B4-BE49-F238E27FC236}">
                    <a16:creationId xmlns:a16="http://schemas.microsoft.com/office/drawing/2014/main" id="{6629D560-F277-405B-AC21-6540ACE9F450}"/>
                  </a:ext>
                </a:extLst>
              </p:cNvPr>
              <p:cNvSpPr txBox="1"/>
              <p:nvPr/>
            </p:nvSpPr>
            <p:spPr>
              <a:xfrm>
                <a:off x="5654279" y="2692651"/>
                <a:ext cx="1179409" cy="261610"/>
              </a:xfrm>
              <a:prstGeom prst="rect">
                <a:avLst/>
              </a:prstGeom>
              <a:noFill/>
            </p:spPr>
            <p:txBody>
              <a:bodyPr wrap="square" rtlCol="0">
                <a:spAutoFit/>
              </a:bodyPr>
              <a:lstStyle/>
              <a:p>
                <a:r>
                  <a:rPr lang="da-DK" sz="1100" b="1" dirty="0">
                    <a:solidFill>
                      <a:srgbClr val="B4CFD7"/>
                    </a:solidFill>
                  </a:rPr>
                  <a:t>DONOR</a:t>
                </a:r>
              </a:p>
            </p:txBody>
          </p:sp>
        </p:grpSp>
      </p:grpSp>
    </p:spTree>
    <p:extLst>
      <p:ext uri="{BB962C8B-B14F-4D97-AF65-F5344CB8AC3E}">
        <p14:creationId xmlns:p14="http://schemas.microsoft.com/office/powerpoint/2010/main" val="31490532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boks 5"/>
          <p:cNvSpPr txBox="1"/>
          <p:nvPr/>
        </p:nvSpPr>
        <p:spPr>
          <a:xfrm>
            <a:off x="2608558" y="1688412"/>
            <a:ext cx="6953896" cy="3290131"/>
          </a:xfrm>
          <a:prstGeom prst="rect">
            <a:avLst/>
          </a:prstGeom>
          <a:solidFill>
            <a:srgbClr val="F0C9C6"/>
          </a:solidFill>
        </p:spPr>
        <p:txBody>
          <a:bodyPr wrap="square" rtlCol="0">
            <a:spAutoFit/>
          </a:bodyPr>
          <a:lstStyle/>
          <a:p>
            <a:pPr eaLnBrk="0" fontAlgn="base" hangingPunct="0">
              <a:spcBef>
                <a:spcPct val="20000"/>
              </a:spcBef>
              <a:spcAft>
                <a:spcPct val="0"/>
              </a:spcAft>
            </a:pPr>
            <a:r>
              <a:rPr lang="da-DK" sz="500" dirty="0" smtClean="0">
                <a:solidFill>
                  <a:schemeClr val="bg1"/>
                </a:solidFill>
                <a:latin typeface="Arial" charset="0"/>
              </a:rPr>
              <a:t> </a:t>
            </a:r>
          </a:p>
          <a:p>
            <a:pPr algn="ctr" eaLnBrk="0" fontAlgn="base" hangingPunct="0">
              <a:spcBef>
                <a:spcPct val="20000"/>
              </a:spcBef>
              <a:spcAft>
                <a:spcPct val="0"/>
              </a:spcAft>
            </a:pPr>
            <a:r>
              <a:rPr lang="da-DK" dirty="0" smtClean="0">
                <a:solidFill>
                  <a:srgbClr val="004567"/>
                </a:solidFill>
                <a:latin typeface="Arial" charset="0"/>
              </a:rPr>
              <a:t>      Der </a:t>
            </a:r>
            <a:r>
              <a:rPr lang="da-DK" dirty="0">
                <a:solidFill>
                  <a:srgbClr val="004567"/>
                </a:solidFill>
                <a:latin typeface="Arial" charset="0"/>
              </a:rPr>
              <a:t>er </a:t>
            </a:r>
            <a:r>
              <a:rPr lang="da-DK" b="1" dirty="0">
                <a:solidFill>
                  <a:srgbClr val="004567"/>
                </a:solidFill>
                <a:latin typeface="Arial" charset="0"/>
              </a:rPr>
              <a:t>ingen absolutte </a:t>
            </a:r>
            <a:r>
              <a:rPr lang="da-DK" b="1" dirty="0" smtClean="0">
                <a:solidFill>
                  <a:srgbClr val="004567"/>
                </a:solidFill>
                <a:latin typeface="Arial" charset="0"/>
              </a:rPr>
              <a:t>eksklusions-</a:t>
            </a:r>
          </a:p>
          <a:p>
            <a:pPr algn="ctr" eaLnBrk="0" fontAlgn="base" hangingPunct="0">
              <a:spcBef>
                <a:spcPct val="20000"/>
              </a:spcBef>
              <a:spcAft>
                <a:spcPct val="0"/>
              </a:spcAft>
            </a:pPr>
            <a:r>
              <a:rPr lang="da-DK" b="1" dirty="0">
                <a:solidFill>
                  <a:srgbClr val="004567"/>
                </a:solidFill>
                <a:latin typeface="Arial" charset="0"/>
              </a:rPr>
              <a:t> </a:t>
            </a:r>
            <a:r>
              <a:rPr lang="da-DK" b="1" dirty="0" smtClean="0">
                <a:solidFill>
                  <a:srgbClr val="004567"/>
                </a:solidFill>
                <a:latin typeface="Arial" charset="0"/>
              </a:rPr>
              <a:t>     kriterier</a:t>
            </a:r>
            <a:r>
              <a:rPr lang="da-DK" dirty="0" smtClean="0">
                <a:solidFill>
                  <a:srgbClr val="004567"/>
                </a:solidFill>
                <a:latin typeface="Arial" charset="0"/>
              </a:rPr>
              <a:t> for organdonation! </a:t>
            </a:r>
          </a:p>
          <a:p>
            <a:pPr eaLnBrk="0" fontAlgn="base" hangingPunct="0">
              <a:spcBef>
                <a:spcPct val="20000"/>
              </a:spcBef>
              <a:spcAft>
                <a:spcPct val="0"/>
              </a:spcAft>
            </a:pPr>
            <a:endParaRPr lang="da-DK" dirty="0">
              <a:solidFill>
                <a:srgbClr val="004567"/>
              </a:solidFill>
              <a:latin typeface="Arial" charset="0"/>
            </a:endParaRPr>
          </a:p>
          <a:p>
            <a:pPr eaLnBrk="0" fontAlgn="base" hangingPunct="0">
              <a:spcBef>
                <a:spcPct val="20000"/>
              </a:spcBef>
              <a:spcAft>
                <a:spcPct val="0"/>
              </a:spcAft>
            </a:pPr>
            <a:endParaRPr lang="da-DK" dirty="0" smtClean="0">
              <a:solidFill>
                <a:srgbClr val="004567"/>
              </a:solidFill>
              <a:latin typeface="Arial" charset="0"/>
            </a:endParaRPr>
          </a:p>
          <a:p>
            <a:pPr lvl="1" eaLnBrk="0" fontAlgn="base" hangingPunct="0">
              <a:spcBef>
                <a:spcPct val="20000"/>
              </a:spcBef>
              <a:spcAft>
                <a:spcPct val="0"/>
              </a:spcAft>
            </a:pPr>
            <a:r>
              <a:rPr lang="da-DK" b="1" dirty="0" smtClean="0">
                <a:solidFill>
                  <a:srgbClr val="004567"/>
                </a:solidFill>
                <a:latin typeface="Arial" charset="0"/>
              </a:rPr>
              <a:t>                      </a:t>
            </a:r>
            <a:r>
              <a:rPr lang="da-DK" b="1" dirty="0">
                <a:solidFill>
                  <a:srgbClr val="004567"/>
                </a:solidFill>
                <a:latin typeface="Arial" charset="0"/>
              </a:rPr>
              <a:t>Høj alder</a:t>
            </a:r>
            <a:r>
              <a:rPr lang="da-DK" dirty="0">
                <a:solidFill>
                  <a:srgbClr val="004567"/>
                </a:solidFill>
                <a:latin typeface="Arial" charset="0"/>
              </a:rPr>
              <a:t> og </a:t>
            </a:r>
            <a:r>
              <a:rPr lang="da-DK" b="1" dirty="0" err="1">
                <a:solidFill>
                  <a:srgbClr val="004567"/>
                </a:solidFill>
                <a:latin typeface="Arial" charset="0"/>
              </a:rPr>
              <a:t>komorbiditet</a:t>
            </a:r>
            <a:r>
              <a:rPr lang="da-DK" dirty="0">
                <a:solidFill>
                  <a:srgbClr val="004567"/>
                </a:solidFill>
                <a:latin typeface="Arial" charset="0"/>
              </a:rPr>
              <a:t> </a:t>
            </a:r>
            <a:br>
              <a:rPr lang="da-DK" dirty="0">
                <a:solidFill>
                  <a:srgbClr val="004567"/>
                </a:solidFill>
                <a:latin typeface="Arial" charset="0"/>
              </a:rPr>
            </a:br>
            <a:r>
              <a:rPr lang="da-DK" dirty="0" smtClean="0">
                <a:solidFill>
                  <a:srgbClr val="004567"/>
                </a:solidFill>
                <a:latin typeface="Arial" charset="0"/>
              </a:rPr>
              <a:t>                      udelukker </a:t>
            </a:r>
            <a:r>
              <a:rPr lang="da-DK" dirty="0">
                <a:solidFill>
                  <a:srgbClr val="004567"/>
                </a:solidFill>
                <a:latin typeface="Arial" charset="0"/>
              </a:rPr>
              <a:t>ikke nødvendigvis organdonation.</a:t>
            </a:r>
          </a:p>
          <a:p>
            <a:pPr eaLnBrk="0" fontAlgn="base" hangingPunct="0">
              <a:spcBef>
                <a:spcPct val="20000"/>
              </a:spcBef>
              <a:spcAft>
                <a:spcPct val="0"/>
              </a:spcAft>
            </a:pPr>
            <a:endParaRPr lang="da-DK" dirty="0">
              <a:solidFill>
                <a:srgbClr val="004567"/>
              </a:solidFill>
              <a:latin typeface="Arial" charset="0"/>
            </a:endParaRPr>
          </a:p>
          <a:p>
            <a:pPr eaLnBrk="0" fontAlgn="base" hangingPunct="0">
              <a:spcBef>
                <a:spcPct val="20000"/>
              </a:spcBef>
              <a:spcAft>
                <a:spcPct val="0"/>
              </a:spcAft>
            </a:pPr>
            <a:endParaRPr lang="da-DK" b="1" dirty="0" smtClean="0">
              <a:solidFill>
                <a:srgbClr val="004567"/>
              </a:solidFill>
              <a:latin typeface="Arial" charset="0"/>
            </a:endParaRPr>
          </a:p>
          <a:p>
            <a:pPr eaLnBrk="0" fontAlgn="base" hangingPunct="0">
              <a:spcBef>
                <a:spcPct val="20000"/>
              </a:spcBef>
              <a:spcAft>
                <a:spcPct val="0"/>
              </a:spcAft>
            </a:pPr>
            <a:endParaRPr lang="da-DK" b="1" dirty="0">
              <a:solidFill>
                <a:srgbClr val="004567"/>
              </a:solidFill>
              <a:latin typeface="Arial" charset="0"/>
            </a:endParaRPr>
          </a:p>
          <a:p>
            <a:pPr eaLnBrk="0" fontAlgn="base" hangingPunct="0">
              <a:spcBef>
                <a:spcPct val="20000"/>
              </a:spcBef>
              <a:spcAft>
                <a:spcPct val="0"/>
              </a:spcAft>
            </a:pPr>
            <a:endParaRPr lang="da-DK" sz="1000" dirty="0" smtClean="0">
              <a:solidFill>
                <a:srgbClr val="004567"/>
              </a:solidFill>
              <a:latin typeface="Arial" charset="0"/>
            </a:endParaRPr>
          </a:p>
        </p:txBody>
      </p:sp>
      <p:grpSp>
        <p:nvGrpSpPr>
          <p:cNvPr id="3" name="Grafik 201">
            <a:extLst>
              <a:ext uri="{FF2B5EF4-FFF2-40B4-BE49-F238E27FC236}">
                <a16:creationId xmlns:a16="http://schemas.microsoft.com/office/drawing/2014/main" id="{09048EE1-95FD-4F33-BAFD-06BE63709805}"/>
              </a:ext>
            </a:extLst>
          </p:cNvPr>
          <p:cNvGrpSpPr/>
          <p:nvPr/>
        </p:nvGrpSpPr>
        <p:grpSpPr>
          <a:xfrm>
            <a:off x="2813951" y="2682363"/>
            <a:ext cx="1302427" cy="1877921"/>
            <a:chOff x="9044128" y="5366604"/>
            <a:chExt cx="362902" cy="450532"/>
          </a:xfrm>
          <a:noFill/>
        </p:grpSpPr>
        <p:sp>
          <p:nvSpPr>
            <p:cNvPr id="4" name="Kombinationstegning: figur 1076">
              <a:extLst>
                <a:ext uri="{FF2B5EF4-FFF2-40B4-BE49-F238E27FC236}">
                  <a16:creationId xmlns:a16="http://schemas.microsoft.com/office/drawing/2014/main" id="{96EBF22F-104B-4129-BC26-A7B2809D5A14}"/>
                </a:ext>
              </a:extLst>
            </p:cNvPr>
            <p:cNvSpPr/>
            <p:nvPr/>
          </p:nvSpPr>
          <p:spPr>
            <a:xfrm>
              <a:off x="9351785" y="5630446"/>
              <a:ext cx="55244" cy="175259"/>
            </a:xfrm>
            <a:custGeom>
              <a:avLst/>
              <a:gdLst>
                <a:gd name="connsiteX0" fmla="*/ 55245 w 55244"/>
                <a:gd name="connsiteY0" fmla="*/ 175260 h 175259"/>
                <a:gd name="connsiteX1" fmla="*/ 55245 w 55244"/>
                <a:gd name="connsiteY1" fmla="*/ 21907 h 175259"/>
                <a:gd name="connsiteX2" fmla="*/ 27623 w 55244"/>
                <a:gd name="connsiteY2" fmla="*/ 0 h 175259"/>
                <a:gd name="connsiteX3" fmla="*/ 27623 w 55244"/>
                <a:gd name="connsiteY3" fmla="*/ 0 h 175259"/>
                <a:gd name="connsiteX4" fmla="*/ 0 w 55244"/>
                <a:gd name="connsiteY4" fmla="*/ 21907 h 175259"/>
                <a:gd name="connsiteX5" fmla="*/ 0 w 55244"/>
                <a:gd name="connsiteY5" fmla="*/ 49530 h 1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44" h="175259">
                  <a:moveTo>
                    <a:pt x="55245" y="175260"/>
                  </a:moveTo>
                  <a:lnTo>
                    <a:pt x="55245" y="21907"/>
                  </a:lnTo>
                  <a:cubicBezTo>
                    <a:pt x="55245" y="10477"/>
                    <a:pt x="42863" y="0"/>
                    <a:pt x="27623" y="0"/>
                  </a:cubicBezTo>
                  <a:lnTo>
                    <a:pt x="27623" y="0"/>
                  </a:lnTo>
                  <a:cubicBezTo>
                    <a:pt x="12382" y="0"/>
                    <a:pt x="0" y="9525"/>
                    <a:pt x="0" y="21907"/>
                  </a:cubicBezTo>
                  <a:lnTo>
                    <a:pt x="0" y="49530"/>
                  </a:lnTo>
                </a:path>
              </a:pathLst>
            </a:custGeom>
            <a:noFill/>
            <a:ln w="19050" cap="rnd">
              <a:solidFill>
                <a:srgbClr val="004767"/>
              </a:solidFill>
              <a:prstDash val="solid"/>
              <a:miter/>
            </a:ln>
          </p:spPr>
          <p:txBody>
            <a:bodyPr rtlCol="0" anchor="ctr"/>
            <a:lstStyle/>
            <a:p>
              <a:endParaRPr lang="da-DK"/>
            </a:p>
          </p:txBody>
        </p:sp>
        <p:sp>
          <p:nvSpPr>
            <p:cNvPr id="5" name="Kombinationstegning: figur 1077">
              <a:extLst>
                <a:ext uri="{FF2B5EF4-FFF2-40B4-BE49-F238E27FC236}">
                  <a16:creationId xmlns:a16="http://schemas.microsoft.com/office/drawing/2014/main" id="{B24C2438-DA07-4E1D-9225-111A01D2ECCE}"/>
                </a:ext>
              </a:extLst>
            </p:cNvPr>
            <p:cNvSpPr/>
            <p:nvPr/>
          </p:nvSpPr>
          <p:spPr>
            <a:xfrm>
              <a:off x="9044128" y="5498049"/>
              <a:ext cx="149542" cy="104774"/>
            </a:xfrm>
            <a:custGeom>
              <a:avLst/>
              <a:gdLst>
                <a:gd name="connsiteX0" fmla="*/ 149543 w 149542"/>
                <a:gd name="connsiteY0" fmla="*/ 0 h 104774"/>
                <a:gd name="connsiteX1" fmla="*/ 118110 w 149542"/>
                <a:gd name="connsiteY1" fmla="*/ 0 h 104774"/>
                <a:gd name="connsiteX2" fmla="*/ 76200 w 149542"/>
                <a:gd name="connsiteY2" fmla="*/ 16192 h 104774"/>
                <a:gd name="connsiteX3" fmla="*/ 76200 w 149542"/>
                <a:gd name="connsiteY3" fmla="*/ 16192 h 104774"/>
                <a:gd name="connsiteX4" fmla="*/ 0 w 149542"/>
                <a:gd name="connsiteY4" fmla="*/ 104775 h 104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542" h="104774">
                  <a:moveTo>
                    <a:pt x="149543" y="0"/>
                  </a:moveTo>
                  <a:lnTo>
                    <a:pt x="118110" y="0"/>
                  </a:lnTo>
                  <a:cubicBezTo>
                    <a:pt x="101918" y="0"/>
                    <a:pt x="87630" y="5715"/>
                    <a:pt x="76200" y="16192"/>
                  </a:cubicBezTo>
                  <a:lnTo>
                    <a:pt x="76200" y="16192"/>
                  </a:lnTo>
                  <a:lnTo>
                    <a:pt x="0" y="104775"/>
                  </a:lnTo>
                </a:path>
              </a:pathLst>
            </a:custGeom>
            <a:noFill/>
            <a:ln w="19050" cap="rnd">
              <a:solidFill>
                <a:srgbClr val="004767"/>
              </a:solidFill>
              <a:prstDash val="solid"/>
              <a:miter/>
            </a:ln>
          </p:spPr>
          <p:txBody>
            <a:bodyPr rtlCol="0" anchor="ctr"/>
            <a:lstStyle/>
            <a:p>
              <a:endParaRPr lang="da-DK"/>
            </a:p>
          </p:txBody>
        </p:sp>
        <p:sp>
          <p:nvSpPr>
            <p:cNvPr id="6" name="Kombinationstegning: figur 1078">
              <a:extLst>
                <a:ext uri="{FF2B5EF4-FFF2-40B4-BE49-F238E27FC236}">
                  <a16:creationId xmlns:a16="http://schemas.microsoft.com/office/drawing/2014/main" id="{B295C76D-C68A-4432-945A-2029C9175F8C}"/>
                </a:ext>
              </a:extLst>
            </p:cNvPr>
            <p:cNvSpPr/>
            <p:nvPr/>
          </p:nvSpPr>
          <p:spPr>
            <a:xfrm>
              <a:off x="9115565" y="5630446"/>
              <a:ext cx="36195" cy="168592"/>
            </a:xfrm>
            <a:custGeom>
              <a:avLst/>
              <a:gdLst>
                <a:gd name="connsiteX0" fmla="*/ 0 w 36195"/>
                <a:gd name="connsiteY0" fmla="*/ 0 h 168592"/>
                <a:gd name="connsiteX1" fmla="*/ 36195 w 36195"/>
                <a:gd name="connsiteY1" fmla="*/ 168593 h 168592"/>
              </a:gdLst>
              <a:ahLst/>
              <a:cxnLst>
                <a:cxn ang="0">
                  <a:pos x="connsiteX0" y="connsiteY0"/>
                </a:cxn>
                <a:cxn ang="0">
                  <a:pos x="connsiteX1" y="connsiteY1"/>
                </a:cxn>
              </a:cxnLst>
              <a:rect l="l" t="t" r="r" b="b"/>
              <a:pathLst>
                <a:path w="36195" h="168592">
                  <a:moveTo>
                    <a:pt x="0" y="0"/>
                  </a:moveTo>
                  <a:lnTo>
                    <a:pt x="36195" y="168593"/>
                  </a:lnTo>
                </a:path>
              </a:pathLst>
            </a:custGeom>
            <a:ln w="19050" cap="rnd">
              <a:solidFill>
                <a:srgbClr val="004767"/>
              </a:solidFill>
              <a:prstDash val="solid"/>
              <a:miter/>
            </a:ln>
          </p:spPr>
          <p:txBody>
            <a:bodyPr rtlCol="0" anchor="ctr"/>
            <a:lstStyle/>
            <a:p>
              <a:endParaRPr lang="da-DK"/>
            </a:p>
          </p:txBody>
        </p:sp>
        <p:sp>
          <p:nvSpPr>
            <p:cNvPr id="7" name="Kombinationstegning: figur 1079">
              <a:extLst>
                <a:ext uri="{FF2B5EF4-FFF2-40B4-BE49-F238E27FC236}">
                  <a16:creationId xmlns:a16="http://schemas.microsoft.com/office/drawing/2014/main" id="{35B3BD83-813C-4FC1-BFEF-5EB9A750FCA4}"/>
                </a:ext>
              </a:extLst>
            </p:cNvPr>
            <p:cNvSpPr/>
            <p:nvPr/>
          </p:nvSpPr>
          <p:spPr>
            <a:xfrm>
              <a:off x="9146045" y="5366604"/>
              <a:ext cx="97154" cy="97155"/>
            </a:xfrm>
            <a:custGeom>
              <a:avLst/>
              <a:gdLst>
                <a:gd name="connsiteX0" fmla="*/ 97155 w 97154"/>
                <a:gd name="connsiteY0" fmla="*/ 48578 h 97155"/>
                <a:gd name="connsiteX1" fmla="*/ 48577 w 97154"/>
                <a:gd name="connsiteY1" fmla="*/ 97155 h 97155"/>
                <a:gd name="connsiteX2" fmla="*/ 0 w 97154"/>
                <a:gd name="connsiteY2" fmla="*/ 48578 h 97155"/>
                <a:gd name="connsiteX3" fmla="*/ 48577 w 97154"/>
                <a:gd name="connsiteY3" fmla="*/ 0 h 97155"/>
                <a:gd name="connsiteX4" fmla="*/ 97155 w 97154"/>
                <a:gd name="connsiteY4" fmla="*/ 48578 h 97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54" h="97155">
                  <a:moveTo>
                    <a:pt x="97155" y="48578"/>
                  </a:moveTo>
                  <a:cubicBezTo>
                    <a:pt x="97155" y="75406"/>
                    <a:pt x="75406" y="97155"/>
                    <a:pt x="48577" y="97155"/>
                  </a:cubicBezTo>
                  <a:cubicBezTo>
                    <a:pt x="21749" y="97155"/>
                    <a:pt x="0" y="75406"/>
                    <a:pt x="0" y="48578"/>
                  </a:cubicBezTo>
                  <a:cubicBezTo>
                    <a:pt x="0" y="21749"/>
                    <a:pt x="21749" y="0"/>
                    <a:pt x="48577" y="0"/>
                  </a:cubicBezTo>
                  <a:cubicBezTo>
                    <a:pt x="75406" y="0"/>
                    <a:pt x="97155" y="21749"/>
                    <a:pt x="97155" y="48578"/>
                  </a:cubicBezTo>
                  <a:close/>
                </a:path>
              </a:pathLst>
            </a:custGeom>
            <a:noFill/>
            <a:ln w="19050" cap="rnd">
              <a:solidFill>
                <a:srgbClr val="004767"/>
              </a:solidFill>
              <a:prstDash val="solid"/>
              <a:miter/>
            </a:ln>
          </p:spPr>
          <p:txBody>
            <a:bodyPr rtlCol="0" anchor="ctr"/>
            <a:lstStyle/>
            <a:p>
              <a:endParaRPr lang="da-DK"/>
            </a:p>
          </p:txBody>
        </p:sp>
        <p:sp>
          <p:nvSpPr>
            <p:cNvPr id="8" name="Kombinationstegning: figur 1080">
              <a:extLst>
                <a:ext uri="{FF2B5EF4-FFF2-40B4-BE49-F238E27FC236}">
                  <a16:creationId xmlns:a16="http://schemas.microsoft.com/office/drawing/2014/main" id="{BA926225-BF74-44FB-92F6-5ACA44AEFBAD}"/>
                </a:ext>
              </a:extLst>
            </p:cNvPr>
            <p:cNvSpPr/>
            <p:nvPr/>
          </p:nvSpPr>
          <p:spPr>
            <a:xfrm>
              <a:off x="9113660" y="5611527"/>
              <a:ext cx="57150" cy="18918"/>
            </a:xfrm>
            <a:custGeom>
              <a:avLst/>
              <a:gdLst>
                <a:gd name="connsiteX0" fmla="*/ 0 w 57150"/>
                <a:gd name="connsiteY0" fmla="*/ 18919 h 18918"/>
                <a:gd name="connsiteX1" fmla="*/ 57150 w 57150"/>
                <a:gd name="connsiteY1" fmla="*/ 9394 h 18918"/>
              </a:gdLst>
              <a:ahLst/>
              <a:cxnLst>
                <a:cxn ang="0">
                  <a:pos x="connsiteX0" y="connsiteY0"/>
                </a:cxn>
                <a:cxn ang="0">
                  <a:pos x="connsiteX1" y="connsiteY1"/>
                </a:cxn>
              </a:cxnLst>
              <a:rect l="l" t="t" r="r" b="b"/>
              <a:pathLst>
                <a:path w="57150" h="18918">
                  <a:moveTo>
                    <a:pt x="0" y="18919"/>
                  </a:moveTo>
                  <a:cubicBezTo>
                    <a:pt x="0" y="18919"/>
                    <a:pt x="23813" y="-16324"/>
                    <a:pt x="57150" y="9394"/>
                  </a:cubicBezTo>
                </a:path>
              </a:pathLst>
            </a:custGeom>
            <a:noFill/>
            <a:ln w="19050" cap="rnd">
              <a:solidFill>
                <a:srgbClr val="004767"/>
              </a:solidFill>
              <a:prstDash val="solid"/>
              <a:miter/>
            </a:ln>
          </p:spPr>
          <p:txBody>
            <a:bodyPr rtlCol="0" anchor="ctr"/>
            <a:lstStyle/>
            <a:p>
              <a:endParaRPr lang="da-DK"/>
            </a:p>
          </p:txBody>
        </p:sp>
        <p:sp>
          <p:nvSpPr>
            <p:cNvPr id="9" name="Kombinationstegning: figur 1081">
              <a:extLst>
                <a:ext uri="{FF2B5EF4-FFF2-40B4-BE49-F238E27FC236}">
                  <a16:creationId xmlns:a16="http://schemas.microsoft.com/office/drawing/2014/main" id="{8B0CD1C9-0252-45D7-99D1-8281A3E333E6}"/>
                </a:ext>
              </a:extLst>
            </p:cNvPr>
            <p:cNvSpPr/>
            <p:nvPr/>
          </p:nvSpPr>
          <p:spPr>
            <a:xfrm>
              <a:off x="9085085" y="5665689"/>
              <a:ext cx="36195" cy="9525"/>
            </a:xfrm>
            <a:custGeom>
              <a:avLst/>
              <a:gdLst>
                <a:gd name="connsiteX0" fmla="*/ 36195 w 36195"/>
                <a:gd name="connsiteY0" fmla="*/ 0 h 9525"/>
                <a:gd name="connsiteX1" fmla="*/ 0 w 36195"/>
                <a:gd name="connsiteY1" fmla="*/ 0 h 9525"/>
              </a:gdLst>
              <a:ahLst/>
              <a:cxnLst>
                <a:cxn ang="0">
                  <a:pos x="connsiteX0" y="connsiteY0"/>
                </a:cxn>
                <a:cxn ang="0">
                  <a:pos x="connsiteX1" y="connsiteY1"/>
                </a:cxn>
              </a:cxnLst>
              <a:rect l="l" t="t" r="r" b="b"/>
              <a:pathLst>
                <a:path w="36195" h="9525">
                  <a:moveTo>
                    <a:pt x="36195" y="0"/>
                  </a:moveTo>
                  <a:lnTo>
                    <a:pt x="0" y="0"/>
                  </a:lnTo>
                </a:path>
              </a:pathLst>
            </a:custGeom>
            <a:ln w="19050" cap="rnd">
              <a:solidFill>
                <a:srgbClr val="004767"/>
              </a:solidFill>
              <a:prstDash val="solid"/>
              <a:miter/>
            </a:ln>
          </p:spPr>
          <p:txBody>
            <a:bodyPr rtlCol="0" anchor="ctr"/>
            <a:lstStyle/>
            <a:p>
              <a:endParaRPr lang="da-DK"/>
            </a:p>
          </p:txBody>
        </p:sp>
        <p:sp>
          <p:nvSpPr>
            <p:cNvPr id="10" name="Kombinationstegning: figur 1082">
              <a:extLst>
                <a:ext uri="{FF2B5EF4-FFF2-40B4-BE49-F238E27FC236}">
                  <a16:creationId xmlns:a16="http://schemas.microsoft.com/office/drawing/2014/main" id="{63B3F81A-247D-4BBD-A401-5FE4D4AA7A98}"/>
                </a:ext>
              </a:extLst>
            </p:cNvPr>
            <p:cNvSpPr/>
            <p:nvPr/>
          </p:nvSpPr>
          <p:spPr>
            <a:xfrm>
              <a:off x="9224150" y="5630446"/>
              <a:ext cx="35242" cy="167639"/>
            </a:xfrm>
            <a:custGeom>
              <a:avLst/>
              <a:gdLst>
                <a:gd name="connsiteX0" fmla="*/ 35243 w 35242"/>
                <a:gd name="connsiteY0" fmla="*/ 0 h 167639"/>
                <a:gd name="connsiteX1" fmla="*/ 0 w 35242"/>
                <a:gd name="connsiteY1" fmla="*/ 167640 h 167639"/>
              </a:gdLst>
              <a:ahLst/>
              <a:cxnLst>
                <a:cxn ang="0">
                  <a:pos x="connsiteX0" y="connsiteY0"/>
                </a:cxn>
                <a:cxn ang="0">
                  <a:pos x="connsiteX1" y="connsiteY1"/>
                </a:cxn>
              </a:cxnLst>
              <a:rect l="l" t="t" r="r" b="b"/>
              <a:pathLst>
                <a:path w="35242" h="167639">
                  <a:moveTo>
                    <a:pt x="35243" y="0"/>
                  </a:moveTo>
                  <a:lnTo>
                    <a:pt x="0" y="167640"/>
                  </a:lnTo>
                </a:path>
              </a:pathLst>
            </a:custGeom>
            <a:ln w="19050" cap="rnd">
              <a:solidFill>
                <a:srgbClr val="004767"/>
              </a:solidFill>
              <a:prstDash val="solid"/>
              <a:miter/>
            </a:ln>
          </p:spPr>
          <p:txBody>
            <a:bodyPr rtlCol="0" anchor="ctr"/>
            <a:lstStyle/>
            <a:p>
              <a:endParaRPr lang="da-DK"/>
            </a:p>
          </p:txBody>
        </p:sp>
        <p:sp>
          <p:nvSpPr>
            <p:cNvPr id="11" name="Kombinationstegning: figur 1083">
              <a:extLst>
                <a:ext uri="{FF2B5EF4-FFF2-40B4-BE49-F238E27FC236}">
                  <a16:creationId xmlns:a16="http://schemas.microsoft.com/office/drawing/2014/main" id="{097EEFAE-FE8E-4060-862A-30915B1FC755}"/>
                </a:ext>
              </a:extLst>
            </p:cNvPr>
            <p:cNvSpPr/>
            <p:nvPr/>
          </p:nvSpPr>
          <p:spPr>
            <a:xfrm>
              <a:off x="9205100" y="5611527"/>
              <a:ext cx="57150" cy="18918"/>
            </a:xfrm>
            <a:custGeom>
              <a:avLst/>
              <a:gdLst>
                <a:gd name="connsiteX0" fmla="*/ 57150 w 57150"/>
                <a:gd name="connsiteY0" fmla="*/ 18919 h 18918"/>
                <a:gd name="connsiteX1" fmla="*/ 0 w 57150"/>
                <a:gd name="connsiteY1" fmla="*/ 9394 h 18918"/>
              </a:gdLst>
              <a:ahLst/>
              <a:cxnLst>
                <a:cxn ang="0">
                  <a:pos x="connsiteX0" y="connsiteY0"/>
                </a:cxn>
                <a:cxn ang="0">
                  <a:pos x="connsiteX1" y="connsiteY1"/>
                </a:cxn>
              </a:cxnLst>
              <a:rect l="l" t="t" r="r" b="b"/>
              <a:pathLst>
                <a:path w="57150" h="18918">
                  <a:moveTo>
                    <a:pt x="57150" y="18919"/>
                  </a:moveTo>
                  <a:cubicBezTo>
                    <a:pt x="57150" y="18919"/>
                    <a:pt x="33338" y="-16324"/>
                    <a:pt x="0" y="9394"/>
                  </a:cubicBezTo>
                </a:path>
              </a:pathLst>
            </a:custGeom>
            <a:noFill/>
            <a:ln w="19050" cap="rnd">
              <a:solidFill>
                <a:srgbClr val="004767"/>
              </a:solidFill>
              <a:prstDash val="solid"/>
              <a:miter/>
            </a:ln>
          </p:spPr>
          <p:txBody>
            <a:bodyPr rtlCol="0" anchor="ctr"/>
            <a:lstStyle/>
            <a:p>
              <a:endParaRPr lang="da-DK"/>
            </a:p>
          </p:txBody>
        </p:sp>
        <p:sp>
          <p:nvSpPr>
            <p:cNvPr id="12" name="Kombinationstegning: figur 1084">
              <a:extLst>
                <a:ext uri="{FF2B5EF4-FFF2-40B4-BE49-F238E27FC236}">
                  <a16:creationId xmlns:a16="http://schemas.microsoft.com/office/drawing/2014/main" id="{F86312E3-4E79-44C8-BCAF-85A3BEA7EAFB}"/>
                </a:ext>
              </a:extLst>
            </p:cNvPr>
            <p:cNvSpPr/>
            <p:nvPr/>
          </p:nvSpPr>
          <p:spPr>
            <a:xfrm>
              <a:off x="9253678" y="5661879"/>
              <a:ext cx="47625" cy="9525"/>
            </a:xfrm>
            <a:custGeom>
              <a:avLst/>
              <a:gdLst>
                <a:gd name="connsiteX0" fmla="*/ 0 w 47625"/>
                <a:gd name="connsiteY0" fmla="*/ 0 h 9525"/>
                <a:gd name="connsiteX1" fmla="*/ 47625 w 47625"/>
                <a:gd name="connsiteY1" fmla="*/ 0 h 9525"/>
              </a:gdLst>
              <a:ahLst/>
              <a:cxnLst>
                <a:cxn ang="0">
                  <a:pos x="connsiteX0" y="connsiteY0"/>
                </a:cxn>
                <a:cxn ang="0">
                  <a:pos x="connsiteX1" y="connsiteY1"/>
                </a:cxn>
              </a:cxnLst>
              <a:rect l="l" t="t" r="r" b="b"/>
              <a:pathLst>
                <a:path w="47625" h="9525">
                  <a:moveTo>
                    <a:pt x="0" y="0"/>
                  </a:moveTo>
                  <a:lnTo>
                    <a:pt x="47625" y="0"/>
                  </a:lnTo>
                </a:path>
              </a:pathLst>
            </a:custGeom>
            <a:ln w="19050" cap="rnd">
              <a:solidFill>
                <a:srgbClr val="004767"/>
              </a:solidFill>
              <a:prstDash val="solid"/>
              <a:miter/>
            </a:ln>
          </p:spPr>
          <p:txBody>
            <a:bodyPr rtlCol="0" anchor="ctr"/>
            <a:lstStyle/>
            <a:p>
              <a:endParaRPr lang="da-DK"/>
            </a:p>
          </p:txBody>
        </p:sp>
        <p:sp>
          <p:nvSpPr>
            <p:cNvPr id="13" name="Kombinationstegning: figur 1085">
              <a:extLst>
                <a:ext uri="{FF2B5EF4-FFF2-40B4-BE49-F238E27FC236}">
                  <a16:creationId xmlns:a16="http://schemas.microsoft.com/office/drawing/2014/main" id="{E994593D-256C-42A7-BF13-025DB3B84C56}"/>
                </a:ext>
              </a:extLst>
            </p:cNvPr>
            <p:cNvSpPr/>
            <p:nvPr/>
          </p:nvSpPr>
          <p:spPr>
            <a:xfrm>
              <a:off x="9187955" y="5699979"/>
              <a:ext cx="9525" cy="93344"/>
            </a:xfrm>
            <a:custGeom>
              <a:avLst/>
              <a:gdLst>
                <a:gd name="connsiteX0" fmla="*/ 0 w 9525"/>
                <a:gd name="connsiteY0" fmla="*/ 0 h 93344"/>
                <a:gd name="connsiteX1" fmla="*/ 0 w 9525"/>
                <a:gd name="connsiteY1" fmla="*/ 93345 h 93344"/>
              </a:gdLst>
              <a:ahLst/>
              <a:cxnLst>
                <a:cxn ang="0">
                  <a:pos x="connsiteX0" y="connsiteY0"/>
                </a:cxn>
                <a:cxn ang="0">
                  <a:pos x="connsiteX1" y="connsiteY1"/>
                </a:cxn>
              </a:cxnLst>
              <a:rect l="l" t="t" r="r" b="b"/>
              <a:pathLst>
                <a:path w="9525" h="93344">
                  <a:moveTo>
                    <a:pt x="0" y="0"/>
                  </a:moveTo>
                  <a:lnTo>
                    <a:pt x="0" y="93345"/>
                  </a:lnTo>
                </a:path>
              </a:pathLst>
            </a:custGeom>
            <a:ln w="19050" cap="rnd">
              <a:solidFill>
                <a:srgbClr val="004767"/>
              </a:solidFill>
              <a:prstDash val="solid"/>
              <a:miter/>
            </a:ln>
          </p:spPr>
          <p:txBody>
            <a:bodyPr rtlCol="0" anchor="ctr"/>
            <a:lstStyle/>
            <a:p>
              <a:endParaRPr lang="da-DK"/>
            </a:p>
          </p:txBody>
        </p:sp>
        <p:sp>
          <p:nvSpPr>
            <p:cNvPr id="14" name="Kombinationstegning: figur 1086">
              <a:extLst>
                <a:ext uri="{FF2B5EF4-FFF2-40B4-BE49-F238E27FC236}">
                  <a16:creationId xmlns:a16="http://schemas.microsoft.com/office/drawing/2014/main" id="{CFEBD942-CF52-4068-824A-EBAB3B04487E}"/>
                </a:ext>
              </a:extLst>
            </p:cNvPr>
            <p:cNvSpPr/>
            <p:nvPr/>
          </p:nvSpPr>
          <p:spPr>
            <a:xfrm>
              <a:off x="9194622" y="5498049"/>
              <a:ext cx="149542" cy="104774"/>
            </a:xfrm>
            <a:custGeom>
              <a:avLst/>
              <a:gdLst>
                <a:gd name="connsiteX0" fmla="*/ 0 w 149542"/>
                <a:gd name="connsiteY0" fmla="*/ 0 h 104774"/>
                <a:gd name="connsiteX1" fmla="*/ 31433 w 149542"/>
                <a:gd name="connsiteY1" fmla="*/ 0 h 104774"/>
                <a:gd name="connsiteX2" fmla="*/ 73343 w 149542"/>
                <a:gd name="connsiteY2" fmla="*/ 16192 h 104774"/>
                <a:gd name="connsiteX3" fmla="*/ 73343 w 149542"/>
                <a:gd name="connsiteY3" fmla="*/ 16192 h 104774"/>
                <a:gd name="connsiteX4" fmla="*/ 149543 w 149542"/>
                <a:gd name="connsiteY4" fmla="*/ 104775 h 104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542" h="104774">
                  <a:moveTo>
                    <a:pt x="0" y="0"/>
                  </a:moveTo>
                  <a:lnTo>
                    <a:pt x="31433" y="0"/>
                  </a:lnTo>
                  <a:cubicBezTo>
                    <a:pt x="47625" y="0"/>
                    <a:pt x="61913" y="5715"/>
                    <a:pt x="73343" y="16192"/>
                  </a:cubicBezTo>
                  <a:lnTo>
                    <a:pt x="73343" y="16192"/>
                  </a:lnTo>
                  <a:lnTo>
                    <a:pt x="149543" y="104775"/>
                  </a:lnTo>
                </a:path>
              </a:pathLst>
            </a:custGeom>
            <a:noFill/>
            <a:ln w="19050" cap="rnd">
              <a:solidFill>
                <a:srgbClr val="004767"/>
              </a:solidFill>
              <a:prstDash val="solid"/>
              <a:miter/>
            </a:ln>
          </p:spPr>
          <p:txBody>
            <a:bodyPr rtlCol="0" anchor="ctr"/>
            <a:lstStyle/>
            <a:p>
              <a:endParaRPr lang="da-DK"/>
            </a:p>
          </p:txBody>
        </p:sp>
        <p:sp>
          <p:nvSpPr>
            <p:cNvPr id="15" name="Kombinationstegning: figur 1087">
              <a:extLst>
                <a:ext uri="{FF2B5EF4-FFF2-40B4-BE49-F238E27FC236}">
                  <a16:creationId xmlns:a16="http://schemas.microsoft.com/office/drawing/2014/main" id="{1716DE01-7FA8-45A5-9D16-DFEAA86544C4}"/>
                </a:ext>
              </a:extLst>
            </p:cNvPr>
            <p:cNvSpPr/>
            <p:nvPr/>
          </p:nvSpPr>
          <p:spPr>
            <a:xfrm>
              <a:off x="9136520" y="5553294"/>
              <a:ext cx="9525" cy="59054"/>
            </a:xfrm>
            <a:custGeom>
              <a:avLst/>
              <a:gdLst>
                <a:gd name="connsiteX0" fmla="*/ 0 w 9525"/>
                <a:gd name="connsiteY0" fmla="*/ 0 h 59054"/>
                <a:gd name="connsiteX1" fmla="*/ 0 w 9525"/>
                <a:gd name="connsiteY1" fmla="*/ 59055 h 59054"/>
              </a:gdLst>
              <a:ahLst/>
              <a:cxnLst>
                <a:cxn ang="0">
                  <a:pos x="connsiteX0" y="connsiteY0"/>
                </a:cxn>
                <a:cxn ang="0">
                  <a:pos x="connsiteX1" y="connsiteY1"/>
                </a:cxn>
              </a:cxnLst>
              <a:rect l="l" t="t" r="r" b="b"/>
              <a:pathLst>
                <a:path w="9525" h="59054">
                  <a:moveTo>
                    <a:pt x="0" y="0"/>
                  </a:moveTo>
                  <a:lnTo>
                    <a:pt x="0" y="59055"/>
                  </a:lnTo>
                </a:path>
              </a:pathLst>
            </a:custGeom>
            <a:ln w="19050" cap="rnd">
              <a:solidFill>
                <a:srgbClr val="004767"/>
              </a:solidFill>
              <a:prstDash val="solid"/>
              <a:miter/>
            </a:ln>
          </p:spPr>
          <p:txBody>
            <a:bodyPr rtlCol="0" anchor="ctr"/>
            <a:lstStyle/>
            <a:p>
              <a:endParaRPr lang="da-DK"/>
            </a:p>
          </p:txBody>
        </p:sp>
        <p:sp>
          <p:nvSpPr>
            <p:cNvPr id="16" name="Kombinationstegning: figur 1088">
              <a:extLst>
                <a:ext uri="{FF2B5EF4-FFF2-40B4-BE49-F238E27FC236}">
                  <a16:creationId xmlns:a16="http://schemas.microsoft.com/office/drawing/2014/main" id="{2708F75A-0BE7-4099-9906-C0F303B5DFBD}"/>
                </a:ext>
              </a:extLst>
            </p:cNvPr>
            <p:cNvSpPr/>
            <p:nvPr/>
          </p:nvSpPr>
          <p:spPr>
            <a:xfrm>
              <a:off x="9246058" y="5553294"/>
              <a:ext cx="9525" cy="59054"/>
            </a:xfrm>
            <a:custGeom>
              <a:avLst/>
              <a:gdLst>
                <a:gd name="connsiteX0" fmla="*/ 0 w 9525"/>
                <a:gd name="connsiteY0" fmla="*/ 0 h 59054"/>
                <a:gd name="connsiteX1" fmla="*/ 0 w 9525"/>
                <a:gd name="connsiteY1" fmla="*/ 59055 h 59054"/>
              </a:gdLst>
              <a:ahLst/>
              <a:cxnLst>
                <a:cxn ang="0">
                  <a:pos x="connsiteX0" y="connsiteY0"/>
                </a:cxn>
                <a:cxn ang="0">
                  <a:pos x="connsiteX1" y="connsiteY1"/>
                </a:cxn>
              </a:cxnLst>
              <a:rect l="l" t="t" r="r" b="b"/>
              <a:pathLst>
                <a:path w="9525" h="59054">
                  <a:moveTo>
                    <a:pt x="0" y="0"/>
                  </a:moveTo>
                  <a:lnTo>
                    <a:pt x="0" y="59055"/>
                  </a:lnTo>
                </a:path>
              </a:pathLst>
            </a:custGeom>
            <a:ln w="19050" cap="rnd">
              <a:solidFill>
                <a:srgbClr val="004767"/>
              </a:solidFill>
              <a:prstDash val="solid"/>
              <a:miter/>
            </a:ln>
          </p:spPr>
          <p:txBody>
            <a:bodyPr rtlCol="0" anchor="ctr"/>
            <a:lstStyle/>
            <a:p>
              <a:endParaRPr lang="da-DK"/>
            </a:p>
          </p:txBody>
        </p:sp>
        <p:sp>
          <p:nvSpPr>
            <p:cNvPr id="17" name="Kombinationstegning: figur 1089">
              <a:extLst>
                <a:ext uri="{FF2B5EF4-FFF2-40B4-BE49-F238E27FC236}">
                  <a16:creationId xmlns:a16="http://schemas.microsoft.com/office/drawing/2014/main" id="{0D14BA18-0D28-4C16-9633-276AC9D6D72C}"/>
                </a:ext>
              </a:extLst>
            </p:cNvPr>
            <p:cNvSpPr/>
            <p:nvPr/>
          </p:nvSpPr>
          <p:spPr>
            <a:xfrm>
              <a:off x="9311780" y="5630446"/>
              <a:ext cx="9525" cy="186689"/>
            </a:xfrm>
            <a:custGeom>
              <a:avLst/>
              <a:gdLst>
                <a:gd name="connsiteX0" fmla="*/ 0 w 9525"/>
                <a:gd name="connsiteY0" fmla="*/ 0 h 186689"/>
                <a:gd name="connsiteX1" fmla="*/ 0 w 9525"/>
                <a:gd name="connsiteY1" fmla="*/ 186690 h 186689"/>
              </a:gdLst>
              <a:ahLst/>
              <a:cxnLst>
                <a:cxn ang="0">
                  <a:pos x="connsiteX0" y="connsiteY0"/>
                </a:cxn>
                <a:cxn ang="0">
                  <a:pos x="connsiteX1" y="connsiteY1"/>
                </a:cxn>
              </a:cxnLst>
              <a:rect l="l" t="t" r="r" b="b"/>
              <a:pathLst>
                <a:path w="9525" h="186689">
                  <a:moveTo>
                    <a:pt x="0" y="0"/>
                  </a:moveTo>
                  <a:lnTo>
                    <a:pt x="0" y="186690"/>
                  </a:lnTo>
                </a:path>
              </a:pathLst>
            </a:custGeom>
            <a:ln w="19050" cap="rnd">
              <a:solidFill>
                <a:srgbClr val="004767"/>
              </a:solidFill>
              <a:prstDash val="solid"/>
              <a:miter/>
            </a:ln>
          </p:spPr>
          <p:txBody>
            <a:bodyPr rtlCol="0" anchor="ctr"/>
            <a:lstStyle/>
            <a:p>
              <a:endParaRPr lang="da-DK"/>
            </a:p>
          </p:txBody>
        </p:sp>
        <p:sp>
          <p:nvSpPr>
            <p:cNvPr id="18" name="Kombinationstegning: figur 1090">
              <a:extLst>
                <a:ext uri="{FF2B5EF4-FFF2-40B4-BE49-F238E27FC236}">
                  <a16:creationId xmlns:a16="http://schemas.microsoft.com/office/drawing/2014/main" id="{1CE8DF2B-67E0-4404-8699-5BF71FC77F1B}"/>
                </a:ext>
              </a:extLst>
            </p:cNvPr>
            <p:cNvSpPr/>
            <p:nvPr/>
          </p:nvSpPr>
          <p:spPr>
            <a:xfrm>
              <a:off x="9070798" y="5630446"/>
              <a:ext cx="9525" cy="186689"/>
            </a:xfrm>
            <a:custGeom>
              <a:avLst/>
              <a:gdLst>
                <a:gd name="connsiteX0" fmla="*/ 0 w 9525"/>
                <a:gd name="connsiteY0" fmla="*/ 0 h 186689"/>
                <a:gd name="connsiteX1" fmla="*/ 0 w 9525"/>
                <a:gd name="connsiteY1" fmla="*/ 186690 h 186689"/>
              </a:gdLst>
              <a:ahLst/>
              <a:cxnLst>
                <a:cxn ang="0">
                  <a:pos x="connsiteX0" y="connsiteY0"/>
                </a:cxn>
                <a:cxn ang="0">
                  <a:pos x="connsiteX1" y="connsiteY1"/>
                </a:cxn>
              </a:cxnLst>
              <a:rect l="l" t="t" r="r" b="b"/>
              <a:pathLst>
                <a:path w="9525" h="186689">
                  <a:moveTo>
                    <a:pt x="0" y="0"/>
                  </a:moveTo>
                  <a:lnTo>
                    <a:pt x="0" y="186690"/>
                  </a:lnTo>
                </a:path>
              </a:pathLst>
            </a:custGeom>
            <a:ln w="19050" cap="rnd">
              <a:solidFill>
                <a:srgbClr val="004767"/>
              </a:solidFill>
              <a:prstDash val="solid"/>
              <a:miter/>
            </a:ln>
          </p:spPr>
          <p:txBody>
            <a:bodyPr rtlCol="0" anchor="ctr"/>
            <a:lstStyle/>
            <a:p>
              <a:endParaRPr lang="da-DK"/>
            </a:p>
          </p:txBody>
        </p:sp>
        <p:sp>
          <p:nvSpPr>
            <p:cNvPr id="19" name="Kombinationstegning: figur 1091">
              <a:extLst>
                <a:ext uri="{FF2B5EF4-FFF2-40B4-BE49-F238E27FC236}">
                  <a16:creationId xmlns:a16="http://schemas.microsoft.com/office/drawing/2014/main" id="{1E106B29-DD7C-4BAC-9168-D49EEAACD6A1}"/>
                </a:ext>
              </a:extLst>
            </p:cNvPr>
            <p:cNvSpPr/>
            <p:nvPr/>
          </p:nvSpPr>
          <p:spPr>
            <a:xfrm>
              <a:off x="9103183" y="5417086"/>
              <a:ext cx="9525" cy="105727"/>
            </a:xfrm>
            <a:custGeom>
              <a:avLst/>
              <a:gdLst>
                <a:gd name="connsiteX0" fmla="*/ 0 w 9525"/>
                <a:gd name="connsiteY0" fmla="*/ 0 h 105727"/>
                <a:gd name="connsiteX1" fmla="*/ 0 w 9525"/>
                <a:gd name="connsiteY1" fmla="*/ 105728 h 105727"/>
              </a:gdLst>
              <a:ahLst/>
              <a:cxnLst>
                <a:cxn ang="0">
                  <a:pos x="connsiteX0" y="connsiteY0"/>
                </a:cxn>
                <a:cxn ang="0">
                  <a:pos x="connsiteX1" y="connsiteY1"/>
                </a:cxn>
              </a:cxnLst>
              <a:rect l="l" t="t" r="r" b="b"/>
              <a:pathLst>
                <a:path w="9525" h="105727">
                  <a:moveTo>
                    <a:pt x="0" y="0"/>
                  </a:moveTo>
                  <a:lnTo>
                    <a:pt x="0" y="105728"/>
                  </a:lnTo>
                </a:path>
              </a:pathLst>
            </a:custGeom>
            <a:ln w="19050" cap="rnd">
              <a:solidFill>
                <a:srgbClr val="004767"/>
              </a:solidFill>
              <a:prstDash val="solid"/>
              <a:miter/>
            </a:ln>
          </p:spPr>
          <p:txBody>
            <a:bodyPr rtlCol="0" anchor="ctr"/>
            <a:lstStyle/>
            <a:p>
              <a:endParaRPr lang="da-DK"/>
            </a:p>
          </p:txBody>
        </p:sp>
        <p:sp>
          <p:nvSpPr>
            <p:cNvPr id="20" name="Kombinationstegning: figur 1092">
              <a:extLst>
                <a:ext uri="{FF2B5EF4-FFF2-40B4-BE49-F238E27FC236}">
                  <a16:creationId xmlns:a16="http://schemas.microsoft.com/office/drawing/2014/main" id="{DCF42CE8-0739-4D0E-B3AE-8DC4387FA705}"/>
                </a:ext>
              </a:extLst>
            </p:cNvPr>
            <p:cNvSpPr/>
            <p:nvPr/>
          </p:nvSpPr>
          <p:spPr>
            <a:xfrm>
              <a:off x="9285110" y="5417086"/>
              <a:ext cx="9525" cy="105727"/>
            </a:xfrm>
            <a:custGeom>
              <a:avLst/>
              <a:gdLst>
                <a:gd name="connsiteX0" fmla="*/ 0 w 9525"/>
                <a:gd name="connsiteY0" fmla="*/ 0 h 105727"/>
                <a:gd name="connsiteX1" fmla="*/ 0 w 9525"/>
                <a:gd name="connsiteY1" fmla="*/ 105728 h 105727"/>
              </a:gdLst>
              <a:ahLst/>
              <a:cxnLst>
                <a:cxn ang="0">
                  <a:pos x="connsiteX0" y="connsiteY0"/>
                </a:cxn>
                <a:cxn ang="0">
                  <a:pos x="connsiteX1" y="connsiteY1"/>
                </a:cxn>
              </a:cxnLst>
              <a:rect l="l" t="t" r="r" b="b"/>
              <a:pathLst>
                <a:path w="9525" h="105727">
                  <a:moveTo>
                    <a:pt x="0" y="0"/>
                  </a:moveTo>
                  <a:lnTo>
                    <a:pt x="0" y="105728"/>
                  </a:lnTo>
                </a:path>
              </a:pathLst>
            </a:custGeom>
            <a:ln w="19050" cap="rnd">
              <a:solidFill>
                <a:srgbClr val="004767"/>
              </a:solidFill>
              <a:prstDash val="solid"/>
              <a:miter/>
            </a:ln>
          </p:spPr>
          <p:txBody>
            <a:bodyPr rtlCol="0" anchor="ctr"/>
            <a:lstStyle/>
            <a:p>
              <a:endParaRPr lang="da-DK"/>
            </a:p>
          </p:txBody>
        </p:sp>
        <p:sp>
          <p:nvSpPr>
            <p:cNvPr id="21" name="Kombinationstegning: figur 1093">
              <a:extLst>
                <a:ext uri="{FF2B5EF4-FFF2-40B4-BE49-F238E27FC236}">
                  <a16:creationId xmlns:a16="http://schemas.microsoft.com/office/drawing/2014/main" id="{481A51FD-1CF3-421D-918F-9BAA968FD56F}"/>
                </a:ext>
              </a:extLst>
            </p:cNvPr>
            <p:cNvSpPr/>
            <p:nvPr/>
          </p:nvSpPr>
          <p:spPr>
            <a:xfrm>
              <a:off x="9109850" y="5457091"/>
              <a:ext cx="20954" cy="9525"/>
            </a:xfrm>
            <a:custGeom>
              <a:avLst/>
              <a:gdLst>
                <a:gd name="connsiteX0" fmla="*/ 20955 w 20954"/>
                <a:gd name="connsiteY0" fmla="*/ 0 h 9525"/>
                <a:gd name="connsiteX1" fmla="*/ 0 w 20954"/>
                <a:gd name="connsiteY1" fmla="*/ 0 h 9525"/>
              </a:gdLst>
              <a:ahLst/>
              <a:cxnLst>
                <a:cxn ang="0">
                  <a:pos x="connsiteX0" y="connsiteY0"/>
                </a:cxn>
                <a:cxn ang="0">
                  <a:pos x="connsiteX1" y="connsiteY1"/>
                </a:cxn>
              </a:cxnLst>
              <a:rect l="l" t="t" r="r" b="b"/>
              <a:pathLst>
                <a:path w="20954" h="9525">
                  <a:moveTo>
                    <a:pt x="20955" y="0"/>
                  </a:moveTo>
                  <a:lnTo>
                    <a:pt x="0" y="0"/>
                  </a:lnTo>
                </a:path>
              </a:pathLst>
            </a:custGeom>
            <a:ln w="19050" cap="rnd">
              <a:solidFill>
                <a:srgbClr val="004767"/>
              </a:solidFill>
              <a:prstDash val="solid"/>
              <a:miter/>
            </a:ln>
          </p:spPr>
          <p:txBody>
            <a:bodyPr rtlCol="0" anchor="ctr"/>
            <a:lstStyle/>
            <a:p>
              <a:endParaRPr lang="da-DK"/>
            </a:p>
          </p:txBody>
        </p:sp>
        <p:sp>
          <p:nvSpPr>
            <p:cNvPr id="22" name="Kombinationstegning: figur 1094">
              <a:extLst>
                <a:ext uri="{FF2B5EF4-FFF2-40B4-BE49-F238E27FC236}">
                  <a16:creationId xmlns:a16="http://schemas.microsoft.com/office/drawing/2014/main" id="{B7361BFA-B4E9-4984-ACE8-6F602EE3F650}"/>
                </a:ext>
              </a:extLst>
            </p:cNvPr>
            <p:cNvSpPr/>
            <p:nvPr/>
          </p:nvSpPr>
          <p:spPr>
            <a:xfrm>
              <a:off x="9258440" y="5457091"/>
              <a:ext cx="21907" cy="9525"/>
            </a:xfrm>
            <a:custGeom>
              <a:avLst/>
              <a:gdLst>
                <a:gd name="connsiteX0" fmla="*/ 21907 w 21907"/>
                <a:gd name="connsiteY0" fmla="*/ 0 h 9525"/>
                <a:gd name="connsiteX1" fmla="*/ 0 w 21907"/>
                <a:gd name="connsiteY1" fmla="*/ 0 h 9525"/>
              </a:gdLst>
              <a:ahLst/>
              <a:cxnLst>
                <a:cxn ang="0">
                  <a:pos x="connsiteX0" y="connsiteY0"/>
                </a:cxn>
                <a:cxn ang="0">
                  <a:pos x="connsiteX1" y="connsiteY1"/>
                </a:cxn>
              </a:cxnLst>
              <a:rect l="l" t="t" r="r" b="b"/>
              <a:pathLst>
                <a:path w="21907" h="9525">
                  <a:moveTo>
                    <a:pt x="21907" y="0"/>
                  </a:moveTo>
                  <a:lnTo>
                    <a:pt x="0" y="0"/>
                  </a:lnTo>
                </a:path>
              </a:pathLst>
            </a:custGeom>
            <a:ln w="19050" cap="rnd">
              <a:solidFill>
                <a:srgbClr val="004767"/>
              </a:solidFill>
              <a:prstDash val="solid"/>
              <a:miter/>
            </a:ln>
          </p:spPr>
          <p:txBody>
            <a:bodyPr rtlCol="0" anchor="ctr"/>
            <a:lstStyle/>
            <a:p>
              <a:endParaRPr lang="da-DK"/>
            </a:p>
          </p:txBody>
        </p:sp>
      </p:grpSp>
    </p:spTree>
    <p:extLst>
      <p:ext uri="{BB962C8B-B14F-4D97-AF65-F5344CB8AC3E}">
        <p14:creationId xmlns:p14="http://schemas.microsoft.com/office/powerpoint/2010/main" val="1163149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6&quot;&gt;&lt;property id=&quot;20148&quot; value=&quot;5&quot;/&gt;&lt;property id=&quot;20300&quot; value=&quot;Slide 4 - &amp;quot;Organdonationsdag 2020&amp;quot;&quot;/&gt;&lt;property id=&quot;20307&quot; value=&quot;260&quot;/&gt;&lt;/object&gt;&lt;object type=&quot;3&quot; unique_id=&quot;10007&quot;&gt;&lt;property id=&quot;20148&quot; value=&quot;5&quot;/&gt;&lt;property id=&quot;20300&quot; value=&quot;Slide 6 - &amp;quot;Formål med dagen&amp;quot;&quot;/&gt;&lt;property id=&quot;20307&quot; value=&quot;263&quot;/&gt;&lt;/object&gt;&lt;object type=&quot;3&quot; unique_id=&quot;10008&quot;&gt;&lt;property id=&quot;20148&quot; value=&quot;5&quot;/&gt;&lt;property id=&quot;20300&quot; value=&quot;Slide 5 - &amp;quot;Hovedbudskab&amp;quot;&quot;/&gt;&lt;property id=&quot;20307&quot; value=&quot;265&quot;/&gt;&lt;/object&gt;&lt;object type=&quot;3&quot; unique_id=&quot;10039&quot;&gt;&lt;property id=&quot;20148&quot; value=&quot;5&quot;/&gt;&lt;property id=&quot;20300&quot; value=&quot;Slide 2 - &amp;quot;Opfølgning fra sidste år&amp;quot;&quot;/&gt;&lt;property id=&quot;20307&quot; value=&quot;295&quot;/&gt;&lt;/object&gt;&lt;object type=&quot;3&quot; unique_id=&quot;10684&quot;&gt;&lt;property id=&quot;20148&quot; value=&quot;5&quot;/&gt;&lt;property id=&quot;20300&quot; value=&quot;Slide 1&quot;/&gt;&lt;property id=&quot;20307&quot; value=&quot;301&quot;/&gt;&lt;/object&gt;&lt;object type=&quot;3&quot; unique_id=&quot;10685&quot;&gt;&lt;property id=&quot;20148&quot; value=&quot;5&quot;/&gt;&lt;property id=&quot;20300&quot; value=&quot;Slide 8 - &amp;quot;Gennemgang af organdonationsforløb&amp;quot;&quot;/&gt;&lt;property id=&quot;20307&quot; value=&quot;302&quot;/&gt;&lt;/object&gt;&lt;object type=&quot;3&quot; unique_id=&quot;10686&quot;&gt;&lt;property id=&quot;20148&quot; value=&quot;5&quot;/&gt;&lt;property id=&quot;20300&quot; value=&quot;Slide 10 - &amp;quot;Donationsaktiviteten - intensivafdelingen &amp;amp; hospitalet&amp;quot;&quot;/&gt;&lt;property id=&quot;20307&quot; value=&quot;304&quot;/&gt;&lt;/object&gt;&lt;object type=&quot;3&quot; unique_id=&quot;10687&quot;&gt;&lt;property id=&quot;20148&quot; value=&quot;5&quot;/&gt;&lt;property id=&quot;20300&quot; value=&quot;Slide 12 - &amp;quot;Strategi – en samlet hospitalsindsats&amp;quot;&quot;/&gt;&lt;property id=&quot;20307&quot; value=&quot;303&quot;/&gt;&lt;/object&gt;&lt;object type=&quot;3&quot; unique_id=&quot;10688&quot;&gt;&lt;property id=&quot;20148&quot; value=&quot;5&quot;/&gt;&lt;property id=&quot;20300&quot; value=&quot;Slide 14 - &amp;quot;- Gensidig orientering -&amp;quot;&quot;/&gt;&lt;property id=&quot;20307&quot; value=&quot;305&quot;/&gt;&lt;/object&gt;&lt;object type=&quot;3&quot; unique_id=&quot;10689&quot;&gt;&lt;property id=&quot;20148&quot; value=&quot;5&quot;/&gt;&lt;property id=&quot;20300&quot; value=&quot;Slide 16 - &amp;quot;Opsamling &amp;amp; aftaler&amp;quot;&quot;/&gt;&lt;property id=&quot;20307&quot; value=&quot;306&quot;/&gt;&lt;/object&gt;&lt;object type=&quot;3&quot; unique_id=&quot;10702&quot;&gt;&lt;property id=&quot;20148&quot; value=&quot;5&quot;/&gt;&lt;property id=&quot;20300&quot; value=&quot;Slide 7 - &amp;quot;Materialer til at sætte fokus i jeres afdeling&amp;quot;&quot;/&gt;&lt;property id=&quot;20307&quot; value=&quot;323&quot;/&gt;&lt;/object&gt;&lt;object type=&quot;3&quot; unique_id=&quot;10703&quot;&gt;&lt;property id=&quot;20148&quot; value=&quot;5&quot;/&gt;&lt;property id=&quot;20300&quot; value=&quot;Slide 18&quot;/&gt;&lt;property id=&quot;20307&quot; value=&quot;308&quot;/&gt;&lt;/object&gt;&lt;object type=&quot;3&quot; unique_id=&quot;10704&quot;&gt;&lt;property id=&quot;20148&quot; value=&quot;5&quot;/&gt;&lt;property id=&quot;20300&quot; value=&quot;Slide 11 - &amp;quot;Donationsaktiviteten – intensiv og hospitalet &amp;quot;&quot;/&gt;&lt;property id=&quot;20307&quot; value=&quot;310&quot;/&gt;&lt;/object&gt;&lt;object type=&quot;3&quot; unique_id=&quot;10706&quot;&gt;&lt;property id=&quot;20148&quot; value=&quot;5&quot;/&gt;&lt;property id=&quot;20300&quot; value=&quot;Slide 25&quot;/&gt;&lt;property id=&quot;20307&quot; value=&quot;312&quot;/&gt;&lt;/object&gt;&lt;object type=&quot;3&quot; unique_id=&quot;10708&quot;&gt;&lt;property id=&quot;20148&quot; value=&quot;5&quot;/&gt;&lt;property id=&quot;20300&quot; value=&quot;Slide 27&quot;/&gt;&lt;property id=&quot;20307&quot; value=&quot;314&quot;/&gt;&lt;/object&gt;&lt;object type=&quot;3&quot; unique_id=&quot;10709&quot;&gt;&lt;property id=&quot;20148&quot; value=&quot;5&quot;/&gt;&lt;property id=&quot;20300&quot; value=&quot;Slide 9 - &amp;quot;Gennemgang af donationsforløb&amp;quot;&quot;/&gt;&lt;property id=&quot;20307&quot; value=&quot;315&quot;/&gt;&lt;/object&gt;&lt;object type=&quot;3&quot; unique_id=&quot;10710&quot;&gt;&lt;property id=&quot;20148&quot; value=&quot;5&quot;/&gt;&lt;property id=&quot;20300&quot; value=&quot;Slide 15 - &amp;quot;Gensidig orientering&amp;quot;&quot;/&gt;&lt;property id=&quot;20307&quot; value=&quot;316&quot;/&gt;&lt;/object&gt;&lt;object type=&quot;3&quot; unique_id=&quot;10711&quot;&gt;&lt;property id=&quot;20148&quot; value=&quot;5&quot;/&gt;&lt;property id=&quot;20300&quot; value=&quot;Slide 26&quot;/&gt;&lt;property id=&quot;20307&quot; value=&quot;317&quot;/&gt;&lt;/object&gt;&lt;object type=&quot;3&quot; unique_id=&quot;10712&quot;&gt;&lt;property id=&quot;20148&quot; value=&quot;5&quot;/&gt;&lt;property id=&quot;20300&quot; value=&quot;Slide 19&quot;/&gt;&lt;property id=&quot;20307&quot; value=&quot;318&quot;/&gt;&lt;/object&gt;&lt;object type=&quot;3&quot; unique_id=&quot;10713&quot;&gt;&lt;property id=&quot;20148&quot; value=&quot;5&quot;/&gt;&lt;property id=&quot;20300&quot; value=&quot;Slide 13 - &amp;quot;Strategi – en samlet hospitalsindsats&amp;quot;&quot;/&gt;&lt;property id=&quot;20307&quot; value=&quot;319&quot;/&gt;&lt;/object&gt;&lt;object type=&quot;3&quot; unique_id=&quot;10714&quot;&gt;&lt;property id=&quot;20148&quot; value=&quot;5&quot;/&gt;&lt;property id=&quot;20300&quot; value=&quot;Slide 20&quot;/&gt;&lt;property id=&quot;20307&quot; value=&quot;320&quot;/&gt;&lt;/object&gt;&lt;object type=&quot;3&quot; unique_id=&quot;10715&quot;&gt;&lt;property id=&quot;20148&quot; value=&quot;5&quot;/&gt;&lt;property id=&quot;20300&quot; value=&quot;Slide 21&quot;/&gt;&lt;property id=&quot;20307&quot; value=&quot;321&quot;/&gt;&lt;/object&gt;&lt;object type=&quot;3&quot; unique_id=&quot;10716&quot;&gt;&lt;property id=&quot;20148&quot; value=&quot;5&quot;/&gt;&lt;property id=&quot;20300&quot; value=&quot;Slide 22&quot;/&gt;&lt;property id=&quot;20307&quot; value=&quot;322&quot;/&gt;&lt;/object&gt;&lt;object type=&quot;3&quot; unique_id=&quot;10987&quot;&gt;&lt;property id=&quot;20148&quot; value=&quot;5&quot;/&gt;&lt;property id=&quot;20300&quot; value=&quot;Slide 3 - &amp;quot;Opfølgning fra sidste år&amp;quot;&quot;/&gt;&lt;property id=&quot;20307&quot; value=&quot;324&quot;/&gt;&lt;/object&gt;&lt;object type=&quot;3&quot; unique_id=&quot;10988&quot;&gt;&lt;property id=&quot;20148&quot; value=&quot;5&quot;/&gt;&lt;property id=&quot;20300&quot; value=&quot;Slide 17 - &amp;quot;Opsamling og aftaler&amp;quot;&quot;/&gt;&lt;property id=&quot;20307&quot; value=&quot;325&quot;/&gt;&lt;/object&gt;&lt;object type=&quot;3&quot; unique_id=&quot;10989&quot;&gt;&lt;property id=&quot;20148&quot; value=&quot;5&quot;/&gt;&lt;property id=&quot;20300&quot; value=&quot;Slide 23&quot;/&gt;&lt;property id=&quot;20307&quot; value=&quot;326&quot;/&gt;&lt;/object&gt;&lt;object type=&quot;3&quot; unique_id=&quot;10990&quot;&gt;&lt;property id=&quot;20148&quot; value=&quot;5&quot;/&gt;&lt;property id=&quot;20300&quot; value=&quot;Slide 24&quot;/&gt;&lt;property id=&quot;20307&quot; value=&quot;327&quot;/&gt;&lt;/object&gt;&lt;object type=&quot;3&quot; unique_id=&quot;10991&quot;&gt;&lt;property id=&quot;20148&quot; value=&quot;5&quot;/&gt;&lt;property id=&quot;20300&quot; value=&quot;Slide 28&quot;/&gt;&lt;property id=&quot;20307&quot; value=&quot;328&quot;/&gt;&lt;/object&gt;&lt;object type=&quot;3&quot; unique_id=&quot;10992&quot;&gt;&lt;property id=&quot;20148&quot; value=&quot;5&quot;/&gt;&lt;property id=&quot;20300&quot; value=&quot;Slide 29&quot;/&gt;&lt;property id=&quot;20307&quot; value=&quot;329&quot;/&gt;&lt;/object&gt;&lt;object type=&quot;3&quot; unique_id=&quot;10993&quot;&gt;&lt;property id=&quot;20148&quot; value=&quot;5&quot;/&gt;&lt;property id=&quot;20300&quot; value=&quot;Slide 30&quot;/&gt;&lt;property id=&quot;20307&quot; value=&quot;330&quot;/&gt;&lt;/object&gt;&lt;object type=&quot;3&quot; unique_id=&quot;10994&quot;&gt;&lt;property id=&quot;20148&quot; value=&quot;5&quot;/&gt;&lt;property id=&quot;20300&quot; value=&quot;Slide 31&quot;/&gt;&lt;property id=&quot;20307&quot; value=&quot;331&quot;/&gt;&lt;/object&gt;&lt;/object&gt;&lt;/object&gt;&lt;/database&gt;"/>
  <p:tag name="SECTOMILLISECCONVERTED" val="1"/>
</p:tagLst>
</file>

<file path=ppt/theme/theme1.xml><?xml version="1.0" encoding="utf-8"?>
<a:theme xmlns:a="http://schemas.openxmlformats.org/drawingml/2006/main" name="Office-tema">
  <a:themeElements>
    <a:clrScheme name="DCO-farver">
      <a:dk1>
        <a:srgbClr val="004567"/>
      </a:dk1>
      <a:lt1>
        <a:srgbClr val="FFFFFF"/>
      </a:lt1>
      <a:dk2>
        <a:srgbClr val="44546A"/>
      </a:dk2>
      <a:lt2>
        <a:srgbClr val="E7E6E6"/>
      </a:lt2>
      <a:accent1>
        <a:srgbClr val="FF612C"/>
      </a:accent1>
      <a:accent2>
        <a:srgbClr val="B2CED6"/>
      </a:accent2>
      <a:accent3>
        <a:srgbClr val="FFD2C5"/>
      </a:accent3>
      <a:accent4>
        <a:srgbClr val="EB0024"/>
      </a:accent4>
      <a:accent5>
        <a:srgbClr val="F0C9C6"/>
      </a:accent5>
      <a:accent6>
        <a:srgbClr val="532341"/>
      </a:accent6>
      <a:hlink>
        <a:srgbClr val="FF612C"/>
      </a:hlink>
      <a:folHlink>
        <a:srgbClr val="00456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skabelon DCO" id="{6C41BC89-E622-44CC-AF79-4638A82D387D}" vid="{A557D600-BC3C-4FFD-9FDC-1A119798BA18}"/>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Skabelon DCO</Template>
  <TotalTime>0</TotalTime>
  <Words>2485</Words>
  <Application>Microsoft Office PowerPoint</Application>
  <PresentationFormat>Widescreen</PresentationFormat>
  <Paragraphs>211</Paragraphs>
  <Slides>16</Slides>
  <Notes>16</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16</vt:i4>
      </vt:variant>
    </vt:vector>
  </HeadingPairs>
  <TitlesOfParts>
    <vt:vector size="21" baseType="lpstr">
      <vt:lpstr>Arial</vt:lpstr>
      <vt:lpstr>Calibri</vt:lpstr>
      <vt:lpstr>Georgia</vt:lpstr>
      <vt:lpstr>Inter</vt:lpstr>
      <vt:lpstr>Office-tema</vt:lpstr>
      <vt:lpstr>Donordetektion – opmærksomhed på mulige organdonorer på intensivafdelingerne </vt:lpstr>
      <vt:lpstr>PowerPoint-præsentation</vt:lpstr>
      <vt:lpstr>Intrakranielle rumopfyldende processer:</vt:lpstr>
      <vt:lpstr>PowerPoint-præsentation</vt:lpstr>
      <vt:lpstr>PowerPoint-præsentation</vt:lpstr>
      <vt:lpstr>Er patienten egnet som mulig donor</vt:lpstr>
      <vt:lpstr>Eksempel fra intensivafdeling med en potentiel donor</vt:lpstr>
      <vt:lpstr>PowerPoint-præsentation</vt:lpstr>
      <vt:lpstr>PowerPoint-præsentation</vt:lpstr>
      <vt:lpstr>PowerPoint-præsentation</vt:lpstr>
      <vt:lpstr>Kontakt til transplantationscentret mhp. afklaring om patienten er egnet som donor</vt:lpstr>
      <vt:lpstr>PowerPoint-præsentation</vt:lpstr>
      <vt:lpstr>Samtykke til donation</vt:lpstr>
      <vt:lpstr>PowerPoint-præsentation</vt:lpstr>
      <vt:lpstr>Hvordan kan man i DK registrere sin holdning?</vt:lpstr>
      <vt:lpstr>PowerPoint-præsentation</vt:lpstr>
    </vt:vector>
  </TitlesOfParts>
  <Company>Region Midtjylland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Marie Skøtt Skare Bruun</dc:creator>
  <cp:lastModifiedBy>Anne Marie Michelsen</cp:lastModifiedBy>
  <cp:revision>83</cp:revision>
  <cp:lastPrinted>2021-06-13T18:43:19Z</cp:lastPrinted>
  <dcterms:created xsi:type="dcterms:W3CDTF">2021-06-08T11:12:47Z</dcterms:created>
  <dcterms:modified xsi:type="dcterms:W3CDTF">2021-09-10T08:35:14Z</dcterms:modified>
</cp:coreProperties>
</file>